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trictFirstAndLastChars="0" saveSubsetFonts="1">
  <p:sldMasterIdLst>
    <p:sldMasterId id="2147483650" r:id="rId4"/>
  </p:sldMasterIdLst>
  <p:notesMasterIdLst>
    <p:notesMasterId r:id="rId43"/>
  </p:notesMasterIdLst>
  <p:handoutMasterIdLst>
    <p:handoutMasterId r:id="rId44"/>
  </p:handoutMasterIdLst>
  <p:sldIdLst>
    <p:sldId id="451" r:id="rId5"/>
    <p:sldId id="453" r:id="rId6"/>
    <p:sldId id="441" r:id="rId7"/>
    <p:sldId id="435" r:id="rId8"/>
    <p:sldId id="467" r:id="rId9"/>
    <p:sldId id="468" r:id="rId10"/>
    <p:sldId id="410" r:id="rId11"/>
    <p:sldId id="416" r:id="rId12"/>
    <p:sldId id="471" r:id="rId13"/>
    <p:sldId id="442" r:id="rId14"/>
    <p:sldId id="417" r:id="rId15"/>
    <p:sldId id="426" r:id="rId16"/>
    <p:sldId id="456" r:id="rId17"/>
    <p:sldId id="457" r:id="rId18"/>
    <p:sldId id="399" r:id="rId19"/>
    <p:sldId id="397" r:id="rId20"/>
    <p:sldId id="418" r:id="rId21"/>
    <p:sldId id="398" r:id="rId22"/>
    <p:sldId id="419" r:id="rId23"/>
    <p:sldId id="428" r:id="rId24"/>
    <p:sldId id="432" r:id="rId25"/>
    <p:sldId id="434" r:id="rId26"/>
    <p:sldId id="436" r:id="rId27"/>
    <p:sldId id="460" r:id="rId28"/>
    <p:sldId id="461" r:id="rId29"/>
    <p:sldId id="430" r:id="rId30"/>
    <p:sldId id="431" r:id="rId31"/>
    <p:sldId id="423" r:id="rId32"/>
    <p:sldId id="424" r:id="rId33"/>
    <p:sldId id="470" r:id="rId34"/>
    <p:sldId id="427" r:id="rId35"/>
    <p:sldId id="367" r:id="rId36"/>
    <p:sldId id="472" r:id="rId37"/>
    <p:sldId id="313" r:id="rId38"/>
    <p:sldId id="314" r:id="rId39"/>
    <p:sldId id="462" r:id="rId40"/>
    <p:sldId id="463" r:id="rId41"/>
    <p:sldId id="294" r:id="rId42"/>
  </p:sldIdLst>
  <p:sldSz cx="6858000" cy="9144000" type="screen4x3"/>
  <p:notesSz cx="7010400" cy="9296400"/>
  <p:defaultTextStyle>
    <a:defPPr>
      <a:defRPr lang="en-GB"/>
    </a:defPPr>
    <a:lvl1pPr algn="l" rtl="0" eaLnBrk="0" fontAlgn="base" hangingPunct="0">
      <a:spcBef>
        <a:spcPct val="50000"/>
      </a:spcBef>
      <a:spcAft>
        <a:spcPct val="0"/>
      </a:spcAft>
      <a:defRPr kern="1200">
        <a:solidFill>
          <a:schemeClr val="tx1"/>
        </a:solidFill>
        <a:latin typeface="Frutiger 55 Roman" pitchFamily="34" charset="0"/>
        <a:ea typeface="+mn-ea"/>
        <a:cs typeface="+mn-cs"/>
      </a:defRPr>
    </a:lvl1pPr>
    <a:lvl2pPr marL="457200" algn="l" rtl="0" eaLnBrk="0" fontAlgn="base" hangingPunct="0">
      <a:spcBef>
        <a:spcPct val="50000"/>
      </a:spcBef>
      <a:spcAft>
        <a:spcPct val="0"/>
      </a:spcAft>
      <a:defRPr kern="1200">
        <a:solidFill>
          <a:schemeClr val="tx1"/>
        </a:solidFill>
        <a:latin typeface="Frutiger 55 Roman" pitchFamily="34" charset="0"/>
        <a:ea typeface="+mn-ea"/>
        <a:cs typeface="+mn-cs"/>
      </a:defRPr>
    </a:lvl2pPr>
    <a:lvl3pPr marL="914400" algn="l" rtl="0" eaLnBrk="0" fontAlgn="base" hangingPunct="0">
      <a:spcBef>
        <a:spcPct val="50000"/>
      </a:spcBef>
      <a:spcAft>
        <a:spcPct val="0"/>
      </a:spcAft>
      <a:defRPr kern="1200">
        <a:solidFill>
          <a:schemeClr val="tx1"/>
        </a:solidFill>
        <a:latin typeface="Frutiger 55 Roman" pitchFamily="34" charset="0"/>
        <a:ea typeface="+mn-ea"/>
        <a:cs typeface="+mn-cs"/>
      </a:defRPr>
    </a:lvl3pPr>
    <a:lvl4pPr marL="1371600" algn="l" rtl="0" eaLnBrk="0" fontAlgn="base" hangingPunct="0">
      <a:spcBef>
        <a:spcPct val="50000"/>
      </a:spcBef>
      <a:spcAft>
        <a:spcPct val="0"/>
      </a:spcAft>
      <a:defRPr kern="1200">
        <a:solidFill>
          <a:schemeClr val="tx1"/>
        </a:solidFill>
        <a:latin typeface="Frutiger 55 Roman" pitchFamily="34" charset="0"/>
        <a:ea typeface="+mn-ea"/>
        <a:cs typeface="+mn-cs"/>
      </a:defRPr>
    </a:lvl4pPr>
    <a:lvl5pPr marL="1828800" algn="l" rtl="0" eaLnBrk="0" fontAlgn="base" hangingPunct="0">
      <a:spcBef>
        <a:spcPct val="50000"/>
      </a:spcBef>
      <a:spcAft>
        <a:spcPct val="0"/>
      </a:spcAft>
      <a:defRPr kern="1200">
        <a:solidFill>
          <a:schemeClr val="tx1"/>
        </a:solidFill>
        <a:latin typeface="Frutiger 55 Roman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Frutiger 55 Roman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Frutiger 55 Roman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Frutiger 55 Roman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Frutiger 55 Roman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5AD"/>
    <a:srgbClr val="FFCC11"/>
    <a:srgbClr val="87E1AA"/>
    <a:srgbClr val="FF7F17"/>
    <a:srgbClr val="00B481"/>
    <a:srgbClr val="FFDCC7"/>
    <a:srgbClr val="FAE66E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869" autoAdjust="0"/>
    <p:restoredTop sz="98821" autoAdjust="0"/>
  </p:normalViewPr>
  <p:slideViewPr>
    <p:cSldViewPr>
      <p:cViewPr varScale="1">
        <p:scale>
          <a:sx n="119" d="100"/>
          <a:sy n="119" d="100"/>
        </p:scale>
        <p:origin x="3948" y="68"/>
      </p:cViewPr>
      <p:guideLst>
        <p:guide orient="horz" pos="2880"/>
        <p:guide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65" cy="184666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defTabSz="885825">
              <a:defRPr sz="1200"/>
            </a:lvl1pPr>
          </a:lstStyle>
          <a:p>
            <a:endParaRPr lang="en-GB" dirty="0"/>
          </a:p>
        </p:txBody>
      </p:sp>
      <p:sp>
        <p:nvSpPr>
          <p:cNvPr id="11264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6987695" y="1"/>
            <a:ext cx="65" cy="184666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r" defTabSz="885825">
              <a:defRPr sz="1200"/>
            </a:lvl1pPr>
          </a:lstStyle>
          <a:p>
            <a:endParaRPr lang="en-GB" dirty="0"/>
          </a:p>
        </p:txBody>
      </p:sp>
      <p:sp>
        <p:nvSpPr>
          <p:cNvPr id="11264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076809"/>
            <a:ext cx="65" cy="184666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b" anchorCtr="0" compatLnSpc="1">
            <a:prstTxWarp prst="textNoShape">
              <a:avLst/>
            </a:prstTxWarp>
            <a:spAutoFit/>
          </a:bodyPr>
          <a:lstStyle>
            <a:lvl1pPr defTabSz="885825">
              <a:defRPr sz="1200"/>
            </a:lvl1pPr>
          </a:lstStyle>
          <a:p>
            <a:endParaRPr lang="en-GB" dirty="0"/>
          </a:p>
        </p:txBody>
      </p:sp>
      <p:sp>
        <p:nvSpPr>
          <p:cNvPr id="11264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6800209" y="9076809"/>
            <a:ext cx="187551" cy="184666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b" anchorCtr="0" compatLnSpc="1">
            <a:prstTxWarp prst="textNoShape">
              <a:avLst/>
            </a:prstTxWarp>
            <a:spAutoFit/>
          </a:bodyPr>
          <a:lstStyle>
            <a:lvl1pPr algn="r" defTabSz="885825">
              <a:defRPr sz="1200"/>
            </a:lvl1pPr>
          </a:lstStyle>
          <a:p>
            <a:fld id="{FB5F0450-43F4-43E2-8C82-25B5E0BB1237}" type="slidenum">
              <a:rPr lang="en-GB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0725166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619250" y="277813"/>
            <a:ext cx="1998663" cy="26638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024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4061" y="3271839"/>
            <a:ext cx="5946306" cy="5322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024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00332" y="8832850"/>
            <a:ext cx="3038649" cy="419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982" tIns="0" rIns="19982" bIns="0" numCol="1" anchor="b" anchorCtr="0" compatLnSpc="1">
            <a:prstTxWarp prst="textNoShape">
              <a:avLst/>
            </a:prstTxWarp>
          </a:bodyPr>
          <a:lstStyle>
            <a:lvl1pPr algn="r" defTabSz="950913">
              <a:spcBef>
                <a:spcPct val="0"/>
              </a:spcBef>
              <a:defRPr sz="1100">
                <a:latin typeface="Frutiger 45 Light" pitchFamily="34" charset="0"/>
              </a:defRPr>
            </a:lvl1pPr>
          </a:lstStyle>
          <a:p>
            <a:fld id="{4CAFDF0D-8385-414C-82E4-7508EF6BF63D}" type="slidenum">
              <a:rPr lang="en-GB"/>
              <a:pPr/>
              <a:t>‹#›</a:t>
            </a:fld>
            <a:endParaRPr lang="en-GB" dirty="0"/>
          </a:p>
        </p:txBody>
      </p:sp>
      <p:sp>
        <p:nvSpPr>
          <p:cNvPr id="10248" name="Line 8"/>
          <p:cNvSpPr>
            <a:spLocks noChangeShapeType="1"/>
          </p:cNvSpPr>
          <p:nvPr/>
        </p:nvSpPr>
        <p:spPr bwMode="gray">
          <a:xfrm>
            <a:off x="684061" y="3133725"/>
            <a:ext cx="5922049" cy="0"/>
          </a:xfrm>
          <a:prstGeom prst="line">
            <a:avLst/>
          </a:prstGeom>
          <a:noFill/>
          <a:ln w="25400">
            <a:solidFill>
              <a:schemeClr val="bg2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3844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193675" indent="-193675" algn="l" rtl="0" eaLnBrk="0" fontAlgn="base" hangingPunct="0">
      <a:spcBef>
        <a:spcPct val="30000"/>
      </a:spcBef>
      <a:spcAft>
        <a:spcPct val="0"/>
      </a:spcAft>
      <a:buClr>
        <a:schemeClr val="tx2"/>
      </a:buClr>
      <a:buSzPct val="123000"/>
      <a:buFont typeface="Symbol" pitchFamily="18" charset="2"/>
      <a:buChar char="¨"/>
      <a:defRPr sz="1200" kern="1200">
        <a:solidFill>
          <a:schemeClr val="tx1"/>
        </a:solidFill>
        <a:latin typeface="Frutiger 55 Roman" pitchFamily="34" charset="0"/>
        <a:ea typeface="+mn-ea"/>
        <a:cs typeface="+mn-cs"/>
      </a:defRPr>
    </a:lvl1pPr>
    <a:lvl2pPr marL="563563" indent="-179388" algn="l" rtl="0" eaLnBrk="0" fontAlgn="base" hangingPunct="0">
      <a:spcBef>
        <a:spcPct val="30000"/>
      </a:spcBef>
      <a:spcAft>
        <a:spcPct val="0"/>
      </a:spcAft>
      <a:buSzPct val="80000"/>
      <a:buChar char="—"/>
      <a:defRPr sz="1200" kern="1200">
        <a:solidFill>
          <a:schemeClr val="tx1"/>
        </a:solidFill>
        <a:latin typeface="Frutiger 55 Roman" pitchFamily="34" charset="0"/>
        <a:ea typeface="+mn-ea"/>
        <a:cs typeface="+mn-cs"/>
      </a:defRPr>
    </a:lvl2pPr>
    <a:lvl3pPr marL="947738" indent="-193675" algn="l" rtl="0" eaLnBrk="0" fontAlgn="base" hangingPunct="0">
      <a:spcBef>
        <a:spcPct val="30000"/>
      </a:spcBef>
      <a:spcAft>
        <a:spcPct val="0"/>
      </a:spcAft>
      <a:buSzPct val="85000"/>
      <a:buChar char="–"/>
      <a:defRPr sz="1200" kern="1200">
        <a:solidFill>
          <a:schemeClr val="tx1"/>
        </a:solidFill>
        <a:latin typeface="Frutiger 55 Roman" pitchFamily="34" charset="0"/>
        <a:ea typeface="+mn-ea"/>
        <a:cs typeface="+mn-cs"/>
      </a:defRPr>
    </a:lvl3pPr>
    <a:lvl4pPr marL="1341438" indent="-203200" algn="l" rtl="0" eaLnBrk="0" fontAlgn="base" hangingPunct="0">
      <a:spcBef>
        <a:spcPct val="30000"/>
      </a:spcBef>
      <a:spcAft>
        <a:spcPct val="0"/>
      </a:spcAft>
      <a:buSzPct val="85000"/>
      <a:buChar char="–"/>
      <a:defRPr sz="1200" kern="1200">
        <a:solidFill>
          <a:schemeClr val="tx1"/>
        </a:solidFill>
        <a:latin typeface="Frutiger 55 Roman" pitchFamily="34" charset="0"/>
        <a:ea typeface="+mn-ea"/>
        <a:cs typeface="+mn-cs"/>
      </a:defRPr>
    </a:lvl4pPr>
    <a:lvl5pPr marL="1711325" indent="-179388" algn="l" rtl="0" eaLnBrk="0" fontAlgn="base" hangingPunct="0">
      <a:spcBef>
        <a:spcPct val="30000"/>
      </a:spcBef>
      <a:spcAft>
        <a:spcPct val="0"/>
      </a:spcAft>
      <a:buSzPct val="85000"/>
      <a:buChar char="–"/>
      <a:defRPr sz="1200" kern="1200">
        <a:solidFill>
          <a:schemeClr val="tx1"/>
        </a:solidFill>
        <a:latin typeface="Frutiger 55 Roman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C2612A9-8371-4D4C-AF99-E44F81C4778C}" type="slidenum">
              <a:rPr lang="en-GB"/>
              <a:pPr/>
              <a:t>0</a:t>
            </a:fld>
            <a:endParaRPr lang="en-GB" dirty="0"/>
          </a:p>
        </p:txBody>
      </p:sp>
      <p:sp>
        <p:nvSpPr>
          <p:cNvPr id="112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01426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AFDF0D-8385-414C-82E4-7508EF6BF63D}" type="slidenum">
              <a:rPr lang="en-GB" smtClean="0"/>
              <a:pPr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971988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7" name="CoverLogo"/>
          <p:cNvSpPr txBox="1">
            <a:spLocks noChangeArrowheads="1"/>
          </p:cNvSpPr>
          <p:nvPr/>
        </p:nvSpPr>
        <p:spPr bwMode="black">
          <a:xfrm>
            <a:off x="269875" y="360363"/>
            <a:ext cx="414338" cy="139700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 marL="414338" lvl="1">
              <a:lnSpc>
                <a:spcPts val="1100"/>
              </a:lnSpc>
              <a:spcBef>
                <a:spcPct val="0"/>
              </a:spcBef>
            </a:pPr>
            <a:endParaRPr lang="en-US" sz="2600" dirty="0">
              <a:solidFill>
                <a:srgbClr val="FF0000"/>
              </a:solidFill>
            </a:endParaRPr>
          </a:p>
        </p:txBody>
      </p:sp>
      <p:sp>
        <p:nvSpPr>
          <p:cNvPr id="115714" name="Rectangle 1026"/>
          <p:cNvSpPr>
            <a:spLocks noChangeArrowheads="1"/>
          </p:cNvSpPr>
          <p:nvPr/>
        </p:nvSpPr>
        <p:spPr bwMode="ltGray">
          <a:xfrm>
            <a:off x="0" y="1890713"/>
            <a:ext cx="5084763" cy="3794125"/>
          </a:xfrm>
          <a:prstGeom prst="rect">
            <a:avLst/>
          </a:prstGeom>
          <a:solidFill>
            <a:srgbClr val="2D5195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15715" name="Rectangle 1027"/>
          <p:cNvSpPr>
            <a:spLocks noGrp="1" noChangeArrowheads="1"/>
          </p:cNvSpPr>
          <p:nvPr>
            <p:ph type="ctrTitle"/>
          </p:nvPr>
        </p:nvSpPr>
        <p:spPr bwMode="ltGray">
          <a:xfrm>
            <a:off x="571500" y="2303463"/>
            <a:ext cx="4457700" cy="1165225"/>
          </a:xfrm>
          <a:solidFill>
            <a:srgbClr val="2D5195"/>
          </a:solidFill>
        </p:spPr>
        <p:txBody>
          <a:bodyPr anchor="t"/>
          <a:lstStyle>
            <a:lvl1pPr>
              <a:defRPr sz="3200">
                <a:solidFill>
                  <a:schemeClr val="accent2"/>
                </a:solidFill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115716" name="Rectangle 1028"/>
          <p:cNvSpPr>
            <a:spLocks noGrp="1" noChangeArrowheads="1"/>
          </p:cNvSpPr>
          <p:nvPr>
            <p:ph type="subTitle" idx="1"/>
          </p:nvPr>
        </p:nvSpPr>
        <p:spPr bwMode="ltGray">
          <a:xfrm>
            <a:off x="571500" y="3656013"/>
            <a:ext cx="4457700" cy="1828800"/>
          </a:xfrm>
        </p:spPr>
        <p:txBody>
          <a:bodyPr/>
          <a:lstStyle>
            <a:lvl1pPr marL="0" indent="0">
              <a:spcBef>
                <a:spcPct val="0"/>
              </a:spcBef>
              <a:buSzTx/>
              <a:buFont typeface="Symbol" pitchFamily="18" charset="2"/>
              <a:buNone/>
              <a:defRPr sz="2400">
                <a:solidFill>
                  <a:srgbClr val="FFD539"/>
                </a:solidFill>
                <a:latin typeface="UBSHeadline" pitchFamily="18" charset="0"/>
              </a:defRPr>
            </a:lvl1pPr>
          </a:lstStyle>
          <a:p>
            <a:r>
              <a:rPr lang="en-GB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CF6CB632-CF06-4F8E-A055-A6BEF0453ECC}" type="slidenum">
              <a:rPr lang="en-GB"/>
              <a:pPr/>
              <a:t>‹#›</a:t>
            </a:fld>
            <a:endParaRPr lang="en-GB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129213" y="334963"/>
            <a:ext cx="1385887" cy="769143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69963" y="334963"/>
            <a:ext cx="4006850" cy="769143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42889ECA-8B3E-40CB-8892-0EB0A4AAF68F}" type="slidenum">
              <a:rPr lang="en-GB"/>
              <a:pPr/>
              <a:t>‹#›</a:t>
            </a:fld>
            <a:endParaRPr lang="en-GB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550" y="334963"/>
            <a:ext cx="5543550" cy="59848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969963" y="1727200"/>
            <a:ext cx="2695575" cy="6299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17938" y="1727200"/>
            <a:ext cx="2697162" cy="6299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5543550" y="8405813"/>
            <a:ext cx="685800" cy="458787"/>
          </a:xfrm>
        </p:spPr>
        <p:txBody>
          <a:bodyPr/>
          <a:lstStyle>
            <a:lvl1pPr>
              <a:defRPr/>
            </a:lvl1pPr>
          </a:lstStyle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6229350" y="8405813"/>
            <a:ext cx="280988" cy="458787"/>
          </a:xfrm>
        </p:spPr>
        <p:txBody>
          <a:bodyPr/>
          <a:lstStyle>
            <a:lvl1pPr>
              <a:defRPr/>
            </a:lvl1pPr>
          </a:lstStyle>
          <a:p>
            <a:fld id="{F4462174-EBCD-417C-A7F4-8FDBC5EB68AD}" type="slidenum">
              <a:rPr lang="en-GB"/>
              <a:pPr/>
              <a:t>‹#›</a:t>
            </a:fld>
            <a:endParaRPr lang="en-GB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A444840E-414E-4BB7-B7ED-2BA163B97C5C}" type="slidenum">
              <a:rPr lang="en-GB"/>
              <a:pPr/>
              <a:t>‹#›</a:t>
            </a:fld>
            <a:endParaRPr lang="en-GB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338" y="5875338"/>
            <a:ext cx="5829300" cy="181610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1338" y="3875088"/>
            <a:ext cx="5829300" cy="200025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88FB7E1C-6D12-4514-AFBE-79F6F1EC3DEB}" type="slidenum">
              <a:rPr lang="en-GB"/>
              <a:pPr/>
              <a:t>‹#›</a:t>
            </a:fld>
            <a:endParaRPr lang="en-GB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69963" y="1727200"/>
            <a:ext cx="2695575" cy="6299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17938" y="1727200"/>
            <a:ext cx="2697162" cy="6299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85BDD8D4-2877-4294-B66A-D711F8AA82E0}" type="slidenum">
              <a:rPr lang="en-GB"/>
              <a:pPr/>
              <a:t>‹#›</a:t>
            </a:fld>
            <a:endParaRPr lang="en-GB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366713"/>
            <a:ext cx="6172200" cy="1524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2046288"/>
            <a:ext cx="3030538" cy="8540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2900" y="2900363"/>
            <a:ext cx="3030538" cy="52673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84563" y="2046288"/>
            <a:ext cx="3030537" cy="8540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84563" y="2900363"/>
            <a:ext cx="3030537" cy="52673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9D6D940-C1B6-481F-A172-ED18B27C233B}" type="slidenum">
              <a:rPr lang="en-GB"/>
              <a:pPr/>
              <a:t>‹#›</a:t>
            </a:fld>
            <a:endParaRPr lang="en-GB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F5899B24-7082-4DB6-91C6-E8D4CC9F6C8B}" type="slidenum">
              <a:rPr lang="en-GB"/>
              <a:pPr/>
              <a:t>‹#›</a:t>
            </a:fld>
            <a:endParaRPr lang="en-GB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37387D3D-3FCB-4CAF-AACC-8830271292B1}" type="slidenum">
              <a:rPr lang="en-GB"/>
              <a:pPr/>
              <a:t>‹#›</a:t>
            </a:fld>
            <a:endParaRPr lang="en-GB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363538"/>
            <a:ext cx="2255838" cy="154940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81288" y="363538"/>
            <a:ext cx="3833812" cy="78041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1912938"/>
            <a:ext cx="2255838" cy="62547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B3D64ABD-2740-4A47-BA53-650F48D7ADFB}" type="slidenum">
              <a:rPr lang="en-GB"/>
              <a:pPr/>
              <a:t>‹#›</a:t>
            </a:fld>
            <a:endParaRPr lang="en-GB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4613" y="6400800"/>
            <a:ext cx="4114800" cy="7556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344613" y="817563"/>
            <a:ext cx="41148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44613" y="7156450"/>
            <a:ext cx="4114800" cy="10731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2C48E9EC-8A29-4EEB-B91F-32592D295147}" type="slidenum">
              <a:rPr lang="en-GB"/>
              <a:pPr/>
              <a:t>‹#›</a:t>
            </a:fld>
            <a:endParaRPr lang="en-GB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w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00" name="SlideLogo"/>
          <p:cNvSpPr txBox="1">
            <a:spLocks noChangeArrowheads="1"/>
          </p:cNvSpPr>
          <p:nvPr/>
        </p:nvSpPr>
        <p:spPr bwMode="black">
          <a:xfrm>
            <a:off x="971550" y="8305800"/>
            <a:ext cx="317500" cy="406400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pPr>
              <a:spcBef>
                <a:spcPct val="0"/>
              </a:spcBef>
            </a:pPr>
            <a:endParaRPr lang="en-GB" sz="2000" dirty="0">
              <a:solidFill>
                <a:srgbClr val="FF0000"/>
              </a:solidFill>
              <a:latin typeface="UBSWarburgLogo" pitchFamily="18" charset="0"/>
            </a:endParaRPr>
          </a:p>
          <a:p>
            <a:pPr marL="317500" lvl="1">
              <a:lnSpc>
                <a:spcPts val="800"/>
              </a:lnSpc>
              <a:spcBef>
                <a:spcPct val="0"/>
              </a:spcBef>
            </a:pPr>
            <a:endParaRPr lang="en-GB" sz="2000" dirty="0">
              <a:solidFill>
                <a:srgbClr val="FF0000"/>
              </a:solidFill>
            </a:endParaRPr>
          </a:p>
        </p:txBody>
      </p:sp>
      <p:sp>
        <p:nvSpPr>
          <p:cNvPr id="114899" name="SlideImage"/>
          <p:cNvSpPr>
            <a:spLocks noChangeArrowheads="1"/>
          </p:cNvSpPr>
          <p:nvPr/>
        </p:nvSpPr>
        <p:spPr bwMode="ltGray">
          <a:xfrm>
            <a:off x="0" y="0"/>
            <a:ext cx="685800" cy="9144000"/>
          </a:xfrm>
          <a:prstGeom prst="rect">
            <a:avLst/>
          </a:prstGeom>
          <a:solidFill>
            <a:srgbClr val="2D5195"/>
          </a:solidFill>
          <a:ln w="28575">
            <a:noFill/>
            <a:miter lim="800000"/>
            <a:headEnd/>
            <a:tailEnd/>
          </a:ln>
          <a:effectLst/>
        </p:spPr>
        <p:txBody>
          <a:bodyPr wrap="none" lIns="0" tIns="0" rIns="0" bIns="0" anchor="ctr"/>
          <a:lstStyle/>
          <a:p>
            <a:endParaRPr lang="en-US" dirty="0"/>
          </a:p>
        </p:txBody>
      </p:sp>
      <p:sp>
        <p:nvSpPr>
          <p:cNvPr id="114691" name="Rectangle 1027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5543550" y="8405813"/>
            <a:ext cx="685800" cy="458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900">
                <a:solidFill>
                  <a:srgbClr val="DDF2FA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114692" name="Rectangle 1028"/>
          <p:cNvSpPr>
            <a:spLocks noGrp="1" noChangeArrowheads="1"/>
          </p:cNvSpPr>
          <p:nvPr>
            <p:ph type="title"/>
          </p:nvPr>
        </p:nvSpPr>
        <p:spPr bwMode="auto">
          <a:xfrm>
            <a:off x="971550" y="334963"/>
            <a:ext cx="5543550" cy="598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Master title style</a:t>
            </a:r>
          </a:p>
        </p:txBody>
      </p:sp>
      <p:sp>
        <p:nvSpPr>
          <p:cNvPr id="114693" name="Rectangle 1029"/>
          <p:cNvSpPr>
            <a:spLocks noGrp="1" noChangeArrowheads="1"/>
          </p:cNvSpPr>
          <p:nvPr>
            <p:ph type="body" idx="1"/>
          </p:nvPr>
        </p:nvSpPr>
        <p:spPr bwMode="gray">
          <a:xfrm>
            <a:off x="969963" y="1727200"/>
            <a:ext cx="5545137" cy="629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14694" name="Line 1030"/>
          <p:cNvSpPr>
            <a:spLocks noChangeShapeType="1"/>
          </p:cNvSpPr>
          <p:nvPr/>
        </p:nvSpPr>
        <p:spPr bwMode="ltGray">
          <a:xfrm>
            <a:off x="684213" y="1039813"/>
            <a:ext cx="5819775" cy="0"/>
          </a:xfrm>
          <a:prstGeom prst="line">
            <a:avLst/>
          </a:prstGeom>
          <a:noFill/>
          <a:ln w="25400">
            <a:solidFill>
              <a:srgbClr val="2D5195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14695" name="Rectangle 1031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229350" y="8405813"/>
            <a:ext cx="280988" cy="458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900">
                <a:solidFill>
                  <a:srgbClr val="DDF2FA"/>
                </a:solidFill>
              </a:defRPr>
            </a:lvl1pPr>
          </a:lstStyle>
          <a:p>
            <a:fld id="{F84BCC9F-58BE-4EFB-86CF-47A86406B9A8}" type="slidenum">
              <a:rPr lang="en-GB"/>
              <a:pPr/>
              <a:t>‹#›</a:t>
            </a:fld>
            <a:endParaRPr lang="en-GB" dirty="0"/>
          </a:p>
        </p:txBody>
      </p:sp>
      <p:sp>
        <p:nvSpPr>
          <p:cNvPr id="114696" name="Line 1032"/>
          <p:cNvSpPr>
            <a:spLocks noChangeShapeType="1"/>
          </p:cNvSpPr>
          <p:nvPr/>
        </p:nvSpPr>
        <p:spPr bwMode="ltGray">
          <a:xfrm>
            <a:off x="231775" y="1039813"/>
            <a:ext cx="452438" cy="0"/>
          </a:xfrm>
          <a:prstGeom prst="line">
            <a:avLst/>
          </a:prstGeom>
          <a:noFill/>
          <a:ln w="25400">
            <a:solidFill>
              <a:schemeClr val="accent2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grpSp>
        <p:nvGrpSpPr>
          <p:cNvPr id="114697" name="AlignRight" hidden="1"/>
          <p:cNvGrpSpPr>
            <a:grpSpLocks/>
          </p:cNvGrpSpPr>
          <p:nvPr/>
        </p:nvGrpSpPr>
        <p:grpSpPr bwMode="auto">
          <a:xfrm>
            <a:off x="-1449388" y="1947863"/>
            <a:ext cx="141288" cy="282575"/>
            <a:chOff x="-1309" y="920"/>
            <a:chExt cx="119" cy="134"/>
          </a:xfrm>
        </p:grpSpPr>
        <p:sp>
          <p:nvSpPr>
            <p:cNvPr id="114698" name="Rectangle 1034" hidden="1"/>
            <p:cNvSpPr>
              <a:spLocks noChangeArrowheads="1"/>
            </p:cNvSpPr>
            <p:nvPr/>
          </p:nvSpPr>
          <p:spPr bwMode="auto">
            <a:xfrm flipH="1">
              <a:off x="-1275" y="920"/>
              <a:ext cx="61" cy="25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14699" name="Rectangle 1035" hidden="1"/>
            <p:cNvSpPr>
              <a:spLocks noChangeArrowheads="1"/>
            </p:cNvSpPr>
            <p:nvPr/>
          </p:nvSpPr>
          <p:spPr bwMode="auto">
            <a:xfrm flipH="1">
              <a:off x="-1307" y="969"/>
              <a:ext cx="93" cy="29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14700" name="Line 1036" hidden="1"/>
            <p:cNvSpPr>
              <a:spLocks noChangeShapeType="1"/>
            </p:cNvSpPr>
            <p:nvPr/>
          </p:nvSpPr>
          <p:spPr bwMode="auto">
            <a:xfrm>
              <a:off x="-1309" y="1037"/>
              <a:ext cx="101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sm" len="sm"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14701" name="Line 1037" hidden="1"/>
            <p:cNvSpPr>
              <a:spLocks noChangeShapeType="1"/>
            </p:cNvSpPr>
            <p:nvPr/>
          </p:nvSpPr>
          <p:spPr bwMode="auto">
            <a:xfrm flipH="1">
              <a:off x="-1191" y="920"/>
              <a:ext cx="1" cy="134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</p:grpSp>
      <p:grpSp>
        <p:nvGrpSpPr>
          <p:cNvPr id="114702" name="Alignleft" hidden="1"/>
          <p:cNvGrpSpPr>
            <a:grpSpLocks/>
          </p:cNvGrpSpPr>
          <p:nvPr/>
        </p:nvGrpSpPr>
        <p:grpSpPr bwMode="auto">
          <a:xfrm>
            <a:off x="-1231900" y="1947863"/>
            <a:ext cx="134937" cy="282575"/>
            <a:chOff x="-1126" y="920"/>
            <a:chExt cx="113" cy="134"/>
          </a:xfrm>
        </p:grpSpPr>
        <p:sp>
          <p:nvSpPr>
            <p:cNvPr id="114703" name="Rectangle 1039" hidden="1"/>
            <p:cNvSpPr>
              <a:spLocks noChangeArrowheads="1"/>
            </p:cNvSpPr>
            <p:nvPr/>
          </p:nvSpPr>
          <p:spPr bwMode="auto">
            <a:xfrm>
              <a:off x="-1108" y="920"/>
              <a:ext cx="61" cy="25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14704" name="Rectangle 1040" hidden="1"/>
            <p:cNvSpPr>
              <a:spLocks noChangeArrowheads="1"/>
            </p:cNvSpPr>
            <p:nvPr/>
          </p:nvSpPr>
          <p:spPr bwMode="auto">
            <a:xfrm>
              <a:off x="-1108" y="969"/>
              <a:ext cx="93" cy="29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14705" name="Line 1041" hidden="1"/>
            <p:cNvSpPr>
              <a:spLocks noChangeShapeType="1"/>
            </p:cNvSpPr>
            <p:nvPr/>
          </p:nvSpPr>
          <p:spPr bwMode="auto">
            <a:xfrm flipH="1">
              <a:off x="-1114" y="1037"/>
              <a:ext cx="101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sm" len="sm"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14706" name="Line 1042" hidden="1"/>
            <p:cNvSpPr>
              <a:spLocks noChangeShapeType="1"/>
            </p:cNvSpPr>
            <p:nvPr/>
          </p:nvSpPr>
          <p:spPr bwMode="auto">
            <a:xfrm>
              <a:off x="-1126" y="920"/>
              <a:ext cx="1" cy="134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</p:grpSp>
      <p:grpSp>
        <p:nvGrpSpPr>
          <p:cNvPr id="114707" name="Aligntop" hidden="1"/>
          <p:cNvGrpSpPr>
            <a:grpSpLocks/>
          </p:cNvGrpSpPr>
          <p:nvPr/>
        </p:nvGrpSpPr>
        <p:grpSpPr bwMode="auto">
          <a:xfrm>
            <a:off x="-1012825" y="1962150"/>
            <a:ext cx="158750" cy="239713"/>
            <a:chOff x="-943" y="927"/>
            <a:chExt cx="134" cy="113"/>
          </a:xfrm>
        </p:grpSpPr>
        <p:sp>
          <p:nvSpPr>
            <p:cNvPr id="114708" name="Rectangle 1044" hidden="1"/>
            <p:cNvSpPr>
              <a:spLocks noChangeArrowheads="1"/>
            </p:cNvSpPr>
            <p:nvPr/>
          </p:nvSpPr>
          <p:spPr bwMode="auto">
            <a:xfrm rot="16200000" flipH="1">
              <a:off x="-961" y="963"/>
              <a:ext cx="61" cy="25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14709" name="Rectangle 1045" hidden="1"/>
            <p:cNvSpPr>
              <a:spLocks noChangeArrowheads="1"/>
            </p:cNvSpPr>
            <p:nvPr/>
          </p:nvSpPr>
          <p:spPr bwMode="auto">
            <a:xfrm rot="16200000" flipH="1">
              <a:off x="-924" y="973"/>
              <a:ext cx="88" cy="29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14710" name="Line 1046" hidden="1"/>
            <p:cNvSpPr>
              <a:spLocks noChangeShapeType="1"/>
            </p:cNvSpPr>
            <p:nvPr/>
          </p:nvSpPr>
          <p:spPr bwMode="auto">
            <a:xfrm rot="-5400000">
              <a:off x="-877" y="990"/>
              <a:ext cx="101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sm" len="sm"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14711" name="Line 1047" hidden="1"/>
            <p:cNvSpPr>
              <a:spLocks noChangeShapeType="1"/>
            </p:cNvSpPr>
            <p:nvPr/>
          </p:nvSpPr>
          <p:spPr bwMode="auto">
            <a:xfrm rot="16200000" flipH="1">
              <a:off x="-877" y="861"/>
              <a:ext cx="1" cy="134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</p:grpSp>
      <p:grpSp>
        <p:nvGrpSpPr>
          <p:cNvPr id="114712" name="Alignbottom" hidden="1"/>
          <p:cNvGrpSpPr>
            <a:grpSpLocks/>
          </p:cNvGrpSpPr>
          <p:nvPr/>
        </p:nvGrpSpPr>
        <p:grpSpPr bwMode="auto">
          <a:xfrm>
            <a:off x="-766763" y="1949450"/>
            <a:ext cx="161925" cy="255588"/>
            <a:chOff x="-736" y="921"/>
            <a:chExt cx="136" cy="121"/>
          </a:xfrm>
        </p:grpSpPr>
        <p:sp>
          <p:nvSpPr>
            <p:cNvPr id="114713" name="Rectangle 1049" hidden="1"/>
            <p:cNvSpPr>
              <a:spLocks noChangeArrowheads="1"/>
            </p:cNvSpPr>
            <p:nvPr/>
          </p:nvSpPr>
          <p:spPr bwMode="auto">
            <a:xfrm rot="16200000">
              <a:off x="-754" y="975"/>
              <a:ext cx="61" cy="25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14714" name="Rectangle 1050" hidden="1"/>
            <p:cNvSpPr>
              <a:spLocks noChangeArrowheads="1"/>
            </p:cNvSpPr>
            <p:nvPr/>
          </p:nvSpPr>
          <p:spPr bwMode="auto">
            <a:xfrm rot="16200000">
              <a:off x="-719" y="957"/>
              <a:ext cx="93" cy="29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14715" name="Line 1051" hidden="1"/>
            <p:cNvSpPr>
              <a:spLocks noChangeShapeType="1"/>
            </p:cNvSpPr>
            <p:nvPr/>
          </p:nvSpPr>
          <p:spPr bwMode="auto">
            <a:xfrm rot="16200000" flipH="1">
              <a:off x="-668" y="972"/>
              <a:ext cx="101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sm" len="sm"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14716" name="Line 1052" hidden="1"/>
            <p:cNvSpPr>
              <a:spLocks noChangeShapeType="1"/>
            </p:cNvSpPr>
            <p:nvPr/>
          </p:nvSpPr>
          <p:spPr bwMode="auto">
            <a:xfrm rot="16200000">
              <a:off x="-668" y="975"/>
              <a:ext cx="1" cy="134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</p:grpSp>
      <p:grpSp>
        <p:nvGrpSpPr>
          <p:cNvPr id="114717" name="Alignvcenter" hidden="1"/>
          <p:cNvGrpSpPr>
            <a:grpSpLocks/>
          </p:cNvGrpSpPr>
          <p:nvPr/>
        </p:nvGrpSpPr>
        <p:grpSpPr bwMode="auto">
          <a:xfrm>
            <a:off x="-498475" y="1947863"/>
            <a:ext cx="109537" cy="282575"/>
            <a:chOff x="-511" y="920"/>
            <a:chExt cx="93" cy="134"/>
          </a:xfrm>
        </p:grpSpPr>
        <p:sp>
          <p:nvSpPr>
            <p:cNvPr id="114718" name="Line 1054" hidden="1"/>
            <p:cNvSpPr>
              <a:spLocks noChangeShapeType="1"/>
            </p:cNvSpPr>
            <p:nvPr/>
          </p:nvSpPr>
          <p:spPr bwMode="auto">
            <a:xfrm>
              <a:off x="-462" y="920"/>
              <a:ext cx="1" cy="134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14719" name="Rectangle 1055" hidden="1"/>
            <p:cNvSpPr>
              <a:spLocks noChangeArrowheads="1"/>
            </p:cNvSpPr>
            <p:nvPr/>
          </p:nvSpPr>
          <p:spPr bwMode="auto">
            <a:xfrm>
              <a:off x="-492" y="944"/>
              <a:ext cx="61" cy="25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14720" name="Rectangle 1056" hidden="1"/>
            <p:cNvSpPr>
              <a:spLocks noChangeArrowheads="1"/>
            </p:cNvSpPr>
            <p:nvPr/>
          </p:nvSpPr>
          <p:spPr bwMode="auto">
            <a:xfrm>
              <a:off x="-511" y="993"/>
              <a:ext cx="93" cy="29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</p:grpSp>
      <p:grpSp>
        <p:nvGrpSpPr>
          <p:cNvPr id="114721" name="Alignhcenter" hidden="1"/>
          <p:cNvGrpSpPr>
            <a:grpSpLocks/>
          </p:cNvGrpSpPr>
          <p:nvPr/>
        </p:nvGrpSpPr>
        <p:grpSpPr bwMode="auto">
          <a:xfrm>
            <a:off x="-274638" y="1985963"/>
            <a:ext cx="160338" cy="196850"/>
            <a:chOff x="-322" y="938"/>
            <a:chExt cx="134" cy="93"/>
          </a:xfrm>
        </p:grpSpPr>
        <p:sp>
          <p:nvSpPr>
            <p:cNvPr id="114722" name="Line 1058" hidden="1"/>
            <p:cNvSpPr>
              <a:spLocks noChangeShapeType="1"/>
            </p:cNvSpPr>
            <p:nvPr/>
          </p:nvSpPr>
          <p:spPr bwMode="auto">
            <a:xfrm rot="-5400000">
              <a:off x="-256" y="925"/>
              <a:ext cx="1" cy="134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14723" name="Rectangle 1059" hidden="1"/>
            <p:cNvSpPr>
              <a:spLocks noChangeArrowheads="1"/>
            </p:cNvSpPr>
            <p:nvPr/>
          </p:nvSpPr>
          <p:spPr bwMode="auto">
            <a:xfrm rot="-5400000">
              <a:off x="-323" y="975"/>
              <a:ext cx="61" cy="2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14724" name="Rectangle 1060" hidden="1"/>
            <p:cNvSpPr>
              <a:spLocks noChangeArrowheads="1"/>
            </p:cNvSpPr>
            <p:nvPr/>
          </p:nvSpPr>
          <p:spPr bwMode="auto">
            <a:xfrm rot="-5400000">
              <a:off x="-286" y="968"/>
              <a:ext cx="93" cy="34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</p:grpSp>
      <p:grpSp>
        <p:nvGrpSpPr>
          <p:cNvPr id="114725" name="CopyToWord" hidden="1"/>
          <p:cNvGrpSpPr>
            <a:grpSpLocks/>
          </p:cNvGrpSpPr>
          <p:nvPr/>
        </p:nvGrpSpPr>
        <p:grpSpPr bwMode="auto">
          <a:xfrm>
            <a:off x="-1244600" y="2332038"/>
            <a:ext cx="158750" cy="298450"/>
            <a:chOff x="-1137" y="1102"/>
            <a:chExt cx="133" cy="141"/>
          </a:xfrm>
        </p:grpSpPr>
        <p:sp>
          <p:nvSpPr>
            <p:cNvPr id="114726" name="Freeform 1062" hidden="1"/>
            <p:cNvSpPr>
              <a:spLocks/>
            </p:cNvSpPr>
            <p:nvPr/>
          </p:nvSpPr>
          <p:spPr bwMode="auto">
            <a:xfrm>
              <a:off x="-1089" y="1105"/>
              <a:ext cx="85" cy="72"/>
            </a:xfrm>
            <a:custGeom>
              <a:avLst/>
              <a:gdLst/>
              <a:ahLst/>
              <a:cxnLst>
                <a:cxn ang="0">
                  <a:pos x="84" y="72"/>
                </a:cxn>
                <a:cxn ang="0">
                  <a:pos x="71" y="6"/>
                </a:cxn>
                <a:cxn ang="0">
                  <a:pos x="0" y="35"/>
                </a:cxn>
              </a:cxnLst>
              <a:rect l="0" t="0" r="r" b="b"/>
              <a:pathLst>
                <a:path w="85" h="72">
                  <a:moveTo>
                    <a:pt x="84" y="72"/>
                  </a:moveTo>
                  <a:cubicBezTo>
                    <a:pt x="84" y="29"/>
                    <a:pt x="85" y="12"/>
                    <a:pt x="71" y="6"/>
                  </a:cubicBezTo>
                  <a:cubicBezTo>
                    <a:pt x="57" y="0"/>
                    <a:pt x="15" y="29"/>
                    <a:pt x="0" y="35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sm" len="sm"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pic>
          <p:nvPicPr>
            <p:cNvPr id="114727" name="Picture 1063" hidden="1"/>
            <p:cNvPicPr>
              <a:picLocks noChangeAspect="1" noChangeArrowheads="1"/>
            </p:cNvPicPr>
            <p:nvPr/>
          </p:nvPicPr>
          <p:blipFill>
            <a:blip r:embed="rId14" cstate="print"/>
            <a:srcRect l="34227" r="36145" b="49373"/>
            <a:stretch>
              <a:fillRect/>
            </a:stretch>
          </p:blipFill>
          <p:spPr bwMode="auto">
            <a:xfrm>
              <a:off x="-1137" y="1134"/>
              <a:ext cx="121" cy="10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14728" name="Line 1064" hidden="1"/>
            <p:cNvSpPr>
              <a:spLocks noChangeShapeType="1"/>
            </p:cNvSpPr>
            <p:nvPr/>
          </p:nvSpPr>
          <p:spPr bwMode="auto">
            <a:xfrm>
              <a:off x="-1131" y="1119"/>
              <a:ext cx="34" cy="0"/>
            </a:xfrm>
            <a:prstGeom prst="line">
              <a:avLst/>
            </a:prstGeom>
            <a:noFill/>
            <a:ln w="127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14729" name="Line 1065" hidden="1"/>
            <p:cNvSpPr>
              <a:spLocks noChangeShapeType="1"/>
            </p:cNvSpPr>
            <p:nvPr/>
          </p:nvSpPr>
          <p:spPr bwMode="auto">
            <a:xfrm rot="-5400000">
              <a:off x="-1131" y="1119"/>
              <a:ext cx="34" cy="0"/>
            </a:xfrm>
            <a:prstGeom prst="line">
              <a:avLst/>
            </a:prstGeom>
            <a:noFill/>
            <a:ln w="127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</p:grpSp>
      <p:sp>
        <p:nvSpPr>
          <p:cNvPr id="114730" name="Steel" hidden="1"/>
          <p:cNvSpPr>
            <a:spLocks noChangeArrowheads="1"/>
          </p:cNvSpPr>
          <p:nvPr/>
        </p:nvSpPr>
        <p:spPr bwMode="gray">
          <a:xfrm>
            <a:off x="-1565275" y="1023938"/>
            <a:ext cx="188912" cy="336550"/>
          </a:xfrm>
          <a:prstGeom prst="rect">
            <a:avLst/>
          </a:prstGeom>
          <a:solidFill>
            <a:srgbClr val="969696"/>
          </a:solidFill>
          <a:ln w="19050">
            <a:noFill/>
            <a:miter lim="800000"/>
            <a:headEnd/>
            <a:tailEnd/>
          </a:ln>
          <a:effectLst/>
        </p:spPr>
        <p:txBody>
          <a:bodyPr lIns="35941" tIns="35941" rIns="18000" bIns="35941" anchor="ctr"/>
          <a:lstStyle/>
          <a:p>
            <a:pPr algn="ctr">
              <a:spcBef>
                <a:spcPct val="0"/>
              </a:spcBef>
            </a:pPr>
            <a:r>
              <a:rPr lang="en-GB" sz="1200" b="1" dirty="0">
                <a:solidFill>
                  <a:srgbClr val="FFFFFF"/>
                </a:solidFill>
                <a:latin typeface="Frutiger 45 Light" pitchFamily="34" charset="0"/>
              </a:rPr>
              <a:t>A</a:t>
            </a:r>
          </a:p>
        </p:txBody>
      </p:sp>
      <p:sp>
        <p:nvSpPr>
          <p:cNvPr id="114731" name="Grape" hidden="1"/>
          <p:cNvSpPr>
            <a:spLocks noChangeArrowheads="1"/>
          </p:cNvSpPr>
          <p:nvPr/>
        </p:nvSpPr>
        <p:spPr bwMode="gray">
          <a:xfrm>
            <a:off x="-1336675" y="1016000"/>
            <a:ext cx="188912" cy="336550"/>
          </a:xfrm>
          <a:prstGeom prst="rect">
            <a:avLst/>
          </a:prstGeom>
          <a:solidFill>
            <a:srgbClr val="4D3380"/>
          </a:solidFill>
          <a:ln w="19050">
            <a:noFill/>
            <a:miter lim="800000"/>
            <a:headEnd/>
            <a:tailEnd/>
          </a:ln>
          <a:effectLst/>
        </p:spPr>
        <p:txBody>
          <a:bodyPr lIns="35941" tIns="35941" rIns="18000" bIns="35941" anchor="ctr"/>
          <a:lstStyle/>
          <a:p>
            <a:pPr algn="ctr">
              <a:spcBef>
                <a:spcPct val="0"/>
              </a:spcBef>
            </a:pPr>
            <a:r>
              <a:rPr lang="en-GB" sz="1200" b="1" dirty="0">
                <a:solidFill>
                  <a:srgbClr val="FFFFFF"/>
                </a:solidFill>
                <a:latin typeface="Frutiger 45 Light" pitchFamily="34" charset="0"/>
              </a:rPr>
              <a:t>A</a:t>
            </a:r>
          </a:p>
        </p:txBody>
      </p:sp>
      <p:sp>
        <p:nvSpPr>
          <p:cNvPr id="114732" name="Tangerine" hidden="1"/>
          <p:cNvSpPr>
            <a:spLocks noChangeArrowheads="1"/>
          </p:cNvSpPr>
          <p:nvPr/>
        </p:nvSpPr>
        <p:spPr bwMode="gray">
          <a:xfrm>
            <a:off x="-1108075" y="1016000"/>
            <a:ext cx="188912" cy="336550"/>
          </a:xfrm>
          <a:prstGeom prst="rect">
            <a:avLst/>
          </a:prstGeom>
          <a:solidFill>
            <a:srgbClr val="FF7F17"/>
          </a:solidFill>
          <a:ln w="9525">
            <a:noFill/>
            <a:miter lim="800000"/>
            <a:headEnd/>
            <a:tailEnd/>
          </a:ln>
          <a:effectLst/>
        </p:spPr>
        <p:txBody>
          <a:bodyPr lIns="35941" tIns="35941" rIns="18000" bIns="35941" anchor="ctr"/>
          <a:lstStyle/>
          <a:p>
            <a:pPr algn="ctr">
              <a:spcBef>
                <a:spcPct val="0"/>
              </a:spcBef>
            </a:pPr>
            <a:r>
              <a:rPr lang="en-GB" sz="1200" b="1" dirty="0">
                <a:solidFill>
                  <a:srgbClr val="FFFFFF"/>
                </a:solidFill>
                <a:latin typeface="Frutiger 45 Light" pitchFamily="34" charset="0"/>
              </a:rPr>
              <a:t>A</a:t>
            </a:r>
          </a:p>
        </p:txBody>
      </p:sp>
      <p:sp>
        <p:nvSpPr>
          <p:cNvPr id="114733" name="Forest" hidden="1"/>
          <p:cNvSpPr>
            <a:spLocks noChangeArrowheads="1"/>
          </p:cNvSpPr>
          <p:nvPr/>
        </p:nvSpPr>
        <p:spPr bwMode="gray">
          <a:xfrm flipH="1">
            <a:off x="-1793875" y="1023938"/>
            <a:ext cx="188912" cy="336550"/>
          </a:xfrm>
          <a:prstGeom prst="rect">
            <a:avLst/>
          </a:prstGeom>
          <a:solidFill>
            <a:srgbClr val="00B481"/>
          </a:solidFill>
          <a:ln w="19050">
            <a:noFill/>
            <a:miter lim="800000"/>
            <a:headEnd/>
            <a:tailEnd/>
          </a:ln>
          <a:effectLst/>
        </p:spPr>
        <p:txBody>
          <a:bodyPr lIns="35941" tIns="35941" rIns="18000" bIns="35941" anchor="ctr"/>
          <a:lstStyle/>
          <a:p>
            <a:pPr algn="ctr">
              <a:spcBef>
                <a:spcPct val="0"/>
              </a:spcBef>
            </a:pPr>
            <a:r>
              <a:rPr lang="en-GB" sz="1200" b="1" dirty="0">
                <a:solidFill>
                  <a:srgbClr val="FFFFFF"/>
                </a:solidFill>
                <a:latin typeface="Frutiger 45 Light" pitchFamily="34" charset="0"/>
              </a:rPr>
              <a:t>A</a:t>
            </a:r>
          </a:p>
        </p:txBody>
      </p:sp>
      <p:sp>
        <p:nvSpPr>
          <p:cNvPr id="114734" name="Sky" hidden="1"/>
          <p:cNvSpPr>
            <a:spLocks noChangeArrowheads="1"/>
          </p:cNvSpPr>
          <p:nvPr/>
        </p:nvSpPr>
        <p:spPr bwMode="gray">
          <a:xfrm flipH="1">
            <a:off x="-2022475" y="1422400"/>
            <a:ext cx="188912" cy="336550"/>
          </a:xfrm>
          <a:prstGeom prst="rect">
            <a:avLst/>
          </a:prstGeom>
          <a:solidFill>
            <a:srgbClr val="7DD9FF"/>
          </a:solidFill>
          <a:ln w="19050">
            <a:noFill/>
            <a:miter lim="800000"/>
            <a:headEnd/>
            <a:tailEnd/>
          </a:ln>
          <a:effectLst/>
        </p:spPr>
        <p:txBody>
          <a:bodyPr lIns="35941" tIns="35941" rIns="18000" bIns="35941" anchor="ctr"/>
          <a:lstStyle/>
          <a:p>
            <a:pPr algn="ctr">
              <a:spcBef>
                <a:spcPct val="0"/>
              </a:spcBef>
            </a:pPr>
            <a:r>
              <a:rPr lang="en-GB" sz="1200" dirty="0">
                <a:solidFill>
                  <a:srgbClr val="FFFFFF"/>
                </a:solidFill>
                <a:latin typeface="Frutiger 45 Light" pitchFamily="34" charset="0"/>
              </a:rPr>
              <a:t>A</a:t>
            </a:r>
          </a:p>
        </p:txBody>
      </p:sp>
      <p:sp>
        <p:nvSpPr>
          <p:cNvPr id="114735" name="Ocean" hidden="1"/>
          <p:cNvSpPr>
            <a:spLocks noChangeArrowheads="1"/>
          </p:cNvSpPr>
          <p:nvPr/>
        </p:nvSpPr>
        <p:spPr bwMode="gray">
          <a:xfrm flipH="1">
            <a:off x="-2022475" y="1023938"/>
            <a:ext cx="188912" cy="336550"/>
          </a:xfrm>
          <a:prstGeom prst="rect">
            <a:avLst/>
          </a:prstGeom>
          <a:solidFill>
            <a:srgbClr val="265DCA"/>
          </a:solidFill>
          <a:ln w="19050">
            <a:noFill/>
            <a:miter lim="800000"/>
            <a:headEnd/>
            <a:tailEnd/>
          </a:ln>
          <a:effectLst/>
        </p:spPr>
        <p:txBody>
          <a:bodyPr lIns="35941" tIns="35941" rIns="18000" bIns="35941" anchor="ctr"/>
          <a:lstStyle/>
          <a:p>
            <a:pPr algn="ctr">
              <a:spcBef>
                <a:spcPct val="0"/>
              </a:spcBef>
            </a:pPr>
            <a:r>
              <a:rPr lang="en-GB" sz="1200" b="1" dirty="0">
                <a:solidFill>
                  <a:srgbClr val="FFFFFF"/>
                </a:solidFill>
                <a:latin typeface="Frutiger 45 Light" pitchFamily="34" charset="0"/>
              </a:rPr>
              <a:t>A</a:t>
            </a:r>
          </a:p>
        </p:txBody>
      </p:sp>
      <p:sp>
        <p:nvSpPr>
          <p:cNvPr id="114736" name="Buttercup" hidden="1"/>
          <p:cNvSpPr>
            <a:spLocks noChangeArrowheads="1"/>
          </p:cNvSpPr>
          <p:nvPr/>
        </p:nvSpPr>
        <p:spPr bwMode="gray">
          <a:xfrm>
            <a:off x="-2251075" y="1443038"/>
            <a:ext cx="190500" cy="336550"/>
          </a:xfrm>
          <a:prstGeom prst="rect">
            <a:avLst/>
          </a:prstGeom>
          <a:solidFill>
            <a:srgbClr val="FAE66E"/>
          </a:solidFill>
          <a:ln w="19050">
            <a:noFill/>
            <a:miter lim="800000"/>
            <a:headEnd/>
            <a:tailEnd/>
          </a:ln>
          <a:effectLst/>
        </p:spPr>
        <p:txBody>
          <a:bodyPr lIns="35941" tIns="35941" rIns="18000" bIns="35941" anchor="ctr"/>
          <a:lstStyle/>
          <a:p>
            <a:pPr algn="ctr">
              <a:spcBef>
                <a:spcPct val="0"/>
              </a:spcBef>
            </a:pPr>
            <a:r>
              <a:rPr lang="en-GB" sz="1200" dirty="0">
                <a:solidFill>
                  <a:srgbClr val="000000"/>
                </a:solidFill>
                <a:latin typeface="Frutiger 45 Light" pitchFamily="34" charset="0"/>
              </a:rPr>
              <a:t>A</a:t>
            </a:r>
          </a:p>
        </p:txBody>
      </p:sp>
      <p:sp>
        <p:nvSpPr>
          <p:cNvPr id="114737" name="Silver" hidden="1"/>
          <p:cNvSpPr>
            <a:spLocks noChangeArrowheads="1"/>
          </p:cNvSpPr>
          <p:nvPr/>
        </p:nvSpPr>
        <p:spPr bwMode="gray">
          <a:xfrm>
            <a:off x="-1565275" y="1422400"/>
            <a:ext cx="188912" cy="336550"/>
          </a:xfrm>
          <a:prstGeom prst="rect">
            <a:avLst/>
          </a:prstGeom>
          <a:solidFill>
            <a:srgbClr val="D4D4D4"/>
          </a:solidFill>
          <a:ln w="19050">
            <a:noFill/>
            <a:miter lim="800000"/>
            <a:headEnd/>
            <a:tailEnd/>
          </a:ln>
          <a:effectLst/>
        </p:spPr>
        <p:txBody>
          <a:bodyPr lIns="35941" tIns="35941" rIns="18000" bIns="35941" anchor="ctr"/>
          <a:lstStyle/>
          <a:p>
            <a:pPr algn="ctr">
              <a:spcBef>
                <a:spcPct val="0"/>
              </a:spcBef>
            </a:pPr>
            <a:r>
              <a:rPr lang="en-GB" sz="1200" dirty="0">
                <a:solidFill>
                  <a:srgbClr val="000000"/>
                </a:solidFill>
                <a:latin typeface="Frutiger 45 Light" pitchFamily="34" charset="0"/>
              </a:rPr>
              <a:t>A</a:t>
            </a:r>
          </a:p>
        </p:txBody>
      </p:sp>
      <p:sp>
        <p:nvSpPr>
          <p:cNvPr id="114738" name="Heather" hidden="1"/>
          <p:cNvSpPr>
            <a:spLocks noChangeArrowheads="1"/>
          </p:cNvSpPr>
          <p:nvPr/>
        </p:nvSpPr>
        <p:spPr bwMode="gray">
          <a:xfrm>
            <a:off x="-1336675" y="1422400"/>
            <a:ext cx="188912" cy="336550"/>
          </a:xfrm>
          <a:prstGeom prst="rect">
            <a:avLst/>
          </a:prstGeom>
          <a:solidFill>
            <a:srgbClr val="B8A6DC"/>
          </a:solidFill>
          <a:ln w="19050">
            <a:noFill/>
            <a:miter lim="800000"/>
            <a:headEnd/>
            <a:tailEnd/>
          </a:ln>
          <a:effectLst/>
        </p:spPr>
        <p:txBody>
          <a:bodyPr lIns="35941" tIns="35941" rIns="18000" bIns="35941" anchor="ctr"/>
          <a:lstStyle/>
          <a:p>
            <a:pPr algn="ctr">
              <a:spcBef>
                <a:spcPct val="0"/>
              </a:spcBef>
            </a:pPr>
            <a:r>
              <a:rPr lang="en-GB" sz="1200" dirty="0">
                <a:solidFill>
                  <a:srgbClr val="FFFFFF"/>
                </a:solidFill>
                <a:latin typeface="Frutiger 45 Light" pitchFamily="34" charset="0"/>
              </a:rPr>
              <a:t>A</a:t>
            </a:r>
          </a:p>
        </p:txBody>
      </p:sp>
      <p:sp>
        <p:nvSpPr>
          <p:cNvPr id="114739" name="Peach" hidden="1"/>
          <p:cNvSpPr>
            <a:spLocks noChangeArrowheads="1"/>
          </p:cNvSpPr>
          <p:nvPr/>
        </p:nvSpPr>
        <p:spPr bwMode="gray">
          <a:xfrm>
            <a:off x="-1108075" y="1422400"/>
            <a:ext cx="188912" cy="336550"/>
          </a:xfrm>
          <a:prstGeom prst="rect">
            <a:avLst/>
          </a:prstGeom>
          <a:solidFill>
            <a:srgbClr val="FFB385"/>
          </a:solidFill>
          <a:ln w="9525">
            <a:noFill/>
            <a:miter lim="800000"/>
            <a:headEnd/>
            <a:tailEnd/>
          </a:ln>
          <a:effectLst/>
        </p:spPr>
        <p:txBody>
          <a:bodyPr lIns="35941" tIns="35941" rIns="18000" bIns="35941" anchor="ctr"/>
          <a:lstStyle/>
          <a:p>
            <a:pPr algn="ctr">
              <a:spcBef>
                <a:spcPct val="0"/>
              </a:spcBef>
            </a:pPr>
            <a:r>
              <a:rPr lang="en-GB" sz="1200" dirty="0">
                <a:solidFill>
                  <a:srgbClr val="000000"/>
                </a:solidFill>
                <a:latin typeface="Frutiger 45 Light" pitchFamily="34" charset="0"/>
              </a:rPr>
              <a:t>A</a:t>
            </a:r>
          </a:p>
        </p:txBody>
      </p:sp>
      <p:sp>
        <p:nvSpPr>
          <p:cNvPr id="114740" name="Sunflower" hidden="1"/>
          <p:cNvSpPr>
            <a:spLocks noChangeArrowheads="1"/>
          </p:cNvSpPr>
          <p:nvPr/>
        </p:nvSpPr>
        <p:spPr bwMode="gray">
          <a:xfrm>
            <a:off x="-2251075" y="1023938"/>
            <a:ext cx="190500" cy="336550"/>
          </a:xfrm>
          <a:prstGeom prst="rect">
            <a:avLst/>
          </a:prstGeom>
          <a:solidFill>
            <a:srgbClr val="FFCC11"/>
          </a:solidFill>
          <a:ln w="19050">
            <a:noFill/>
            <a:miter lim="800000"/>
            <a:headEnd/>
            <a:tailEnd/>
          </a:ln>
          <a:effectLst/>
        </p:spPr>
        <p:txBody>
          <a:bodyPr lIns="35941" tIns="35941" rIns="18000" bIns="35941" anchor="ctr"/>
          <a:lstStyle/>
          <a:p>
            <a:pPr algn="ctr">
              <a:spcBef>
                <a:spcPct val="0"/>
              </a:spcBef>
            </a:pPr>
            <a:r>
              <a:rPr lang="en-GB" sz="1200" b="1" dirty="0">
                <a:solidFill>
                  <a:srgbClr val="000000"/>
                </a:solidFill>
                <a:latin typeface="Frutiger 45 Light" pitchFamily="34" charset="0"/>
              </a:rPr>
              <a:t>A</a:t>
            </a:r>
          </a:p>
        </p:txBody>
      </p:sp>
      <p:sp>
        <p:nvSpPr>
          <p:cNvPr id="114741" name="Leaf" hidden="1"/>
          <p:cNvSpPr>
            <a:spLocks noChangeArrowheads="1"/>
          </p:cNvSpPr>
          <p:nvPr/>
        </p:nvSpPr>
        <p:spPr bwMode="gray">
          <a:xfrm flipH="1">
            <a:off x="-1793875" y="1422400"/>
            <a:ext cx="188912" cy="336550"/>
          </a:xfrm>
          <a:prstGeom prst="rect">
            <a:avLst/>
          </a:prstGeom>
          <a:solidFill>
            <a:srgbClr val="87E1AA"/>
          </a:solidFill>
          <a:ln w="19050">
            <a:noFill/>
            <a:miter lim="800000"/>
            <a:headEnd/>
            <a:tailEnd/>
          </a:ln>
          <a:effectLst/>
        </p:spPr>
        <p:txBody>
          <a:bodyPr lIns="35941" tIns="35941" rIns="18000" bIns="35941" anchor="ctr"/>
          <a:lstStyle/>
          <a:p>
            <a:pPr algn="ctr">
              <a:spcBef>
                <a:spcPct val="0"/>
              </a:spcBef>
            </a:pPr>
            <a:r>
              <a:rPr lang="en-GB" sz="1200" dirty="0">
                <a:solidFill>
                  <a:srgbClr val="FFFFFF"/>
                </a:solidFill>
                <a:latin typeface="Frutiger 45 Light" pitchFamily="34" charset="0"/>
              </a:rPr>
              <a:t>A</a:t>
            </a:r>
          </a:p>
        </p:txBody>
      </p:sp>
      <p:sp>
        <p:nvSpPr>
          <p:cNvPr id="114742" name="Lemon" hidden="1"/>
          <p:cNvSpPr>
            <a:spLocks noChangeArrowheads="1"/>
          </p:cNvSpPr>
          <p:nvPr/>
        </p:nvSpPr>
        <p:spPr bwMode="gray">
          <a:xfrm>
            <a:off x="-2251075" y="1828800"/>
            <a:ext cx="190500" cy="336550"/>
          </a:xfrm>
          <a:prstGeom prst="rect">
            <a:avLst/>
          </a:prstGeom>
          <a:solidFill>
            <a:srgbClr val="FFF5AD"/>
          </a:solidFill>
          <a:ln w="19050">
            <a:noFill/>
            <a:miter lim="800000"/>
            <a:headEnd/>
            <a:tailEnd/>
          </a:ln>
          <a:effectLst/>
        </p:spPr>
        <p:txBody>
          <a:bodyPr lIns="35941" tIns="35941" rIns="18000" bIns="35941" anchor="ctr"/>
          <a:lstStyle/>
          <a:p>
            <a:pPr algn="ctr">
              <a:spcBef>
                <a:spcPct val="0"/>
              </a:spcBef>
            </a:pPr>
            <a:r>
              <a:rPr lang="en-GB" sz="1200" dirty="0">
                <a:solidFill>
                  <a:srgbClr val="000000"/>
                </a:solidFill>
                <a:latin typeface="Frutiger 45 Light" pitchFamily="34" charset="0"/>
              </a:rPr>
              <a:t>A</a:t>
            </a:r>
          </a:p>
        </p:txBody>
      </p:sp>
      <p:sp>
        <p:nvSpPr>
          <p:cNvPr id="114743" name="Chrome" hidden="1"/>
          <p:cNvSpPr>
            <a:spLocks noChangeArrowheads="1"/>
          </p:cNvSpPr>
          <p:nvPr/>
        </p:nvSpPr>
        <p:spPr bwMode="gray">
          <a:xfrm>
            <a:off x="-1565275" y="1828800"/>
            <a:ext cx="188912" cy="336550"/>
          </a:xfrm>
          <a:prstGeom prst="rect">
            <a:avLst/>
          </a:prstGeom>
          <a:solidFill>
            <a:srgbClr val="E6E6E6"/>
          </a:solidFill>
          <a:ln w="19050">
            <a:noFill/>
            <a:miter lim="800000"/>
            <a:headEnd/>
            <a:tailEnd/>
          </a:ln>
          <a:effectLst/>
        </p:spPr>
        <p:txBody>
          <a:bodyPr lIns="35941" tIns="35941" rIns="18000" bIns="35941" anchor="ctr"/>
          <a:lstStyle/>
          <a:p>
            <a:pPr algn="ctr">
              <a:spcBef>
                <a:spcPct val="0"/>
              </a:spcBef>
            </a:pPr>
            <a:r>
              <a:rPr lang="en-GB" sz="1200" dirty="0">
                <a:solidFill>
                  <a:srgbClr val="000000"/>
                </a:solidFill>
                <a:latin typeface="Frutiger 45 Light" pitchFamily="34" charset="0"/>
              </a:rPr>
              <a:t>A</a:t>
            </a:r>
          </a:p>
        </p:txBody>
      </p:sp>
      <p:sp>
        <p:nvSpPr>
          <p:cNvPr id="114744" name="Lavender" hidden="1"/>
          <p:cNvSpPr>
            <a:spLocks noChangeArrowheads="1"/>
          </p:cNvSpPr>
          <p:nvPr/>
        </p:nvSpPr>
        <p:spPr bwMode="gray">
          <a:xfrm>
            <a:off x="-1336675" y="1828800"/>
            <a:ext cx="188912" cy="336550"/>
          </a:xfrm>
          <a:prstGeom prst="rect">
            <a:avLst/>
          </a:prstGeom>
          <a:solidFill>
            <a:srgbClr val="D7CDEB"/>
          </a:solidFill>
          <a:ln w="19050">
            <a:noFill/>
            <a:miter lim="800000"/>
            <a:headEnd/>
            <a:tailEnd/>
          </a:ln>
          <a:effectLst/>
        </p:spPr>
        <p:txBody>
          <a:bodyPr lIns="35941" tIns="35941" rIns="18000" bIns="35941" anchor="ctr"/>
          <a:lstStyle/>
          <a:p>
            <a:pPr algn="ctr">
              <a:spcBef>
                <a:spcPct val="0"/>
              </a:spcBef>
            </a:pPr>
            <a:r>
              <a:rPr lang="en-GB" sz="1200" dirty="0">
                <a:solidFill>
                  <a:srgbClr val="000000"/>
                </a:solidFill>
                <a:latin typeface="Frutiger 45 Light" pitchFamily="34" charset="0"/>
              </a:rPr>
              <a:t>A</a:t>
            </a:r>
          </a:p>
        </p:txBody>
      </p:sp>
      <p:sp>
        <p:nvSpPr>
          <p:cNvPr id="114745" name="Mango" hidden="1"/>
          <p:cNvSpPr>
            <a:spLocks noChangeArrowheads="1"/>
          </p:cNvSpPr>
          <p:nvPr/>
        </p:nvSpPr>
        <p:spPr bwMode="gray">
          <a:xfrm>
            <a:off x="-1108075" y="1828800"/>
            <a:ext cx="188912" cy="336550"/>
          </a:xfrm>
          <a:prstGeom prst="rect">
            <a:avLst/>
          </a:prstGeom>
          <a:solidFill>
            <a:srgbClr val="FFDCC7"/>
          </a:solidFill>
          <a:ln w="9525">
            <a:noFill/>
            <a:miter lim="800000"/>
            <a:headEnd/>
            <a:tailEnd/>
          </a:ln>
          <a:effectLst/>
        </p:spPr>
        <p:txBody>
          <a:bodyPr lIns="35941" tIns="35941" rIns="18000" bIns="35941" anchor="ctr"/>
          <a:lstStyle/>
          <a:p>
            <a:pPr algn="ctr">
              <a:spcBef>
                <a:spcPct val="0"/>
              </a:spcBef>
            </a:pPr>
            <a:r>
              <a:rPr lang="en-GB" sz="1200" dirty="0">
                <a:solidFill>
                  <a:srgbClr val="000000"/>
                </a:solidFill>
                <a:latin typeface="Frutiger 45 Light" pitchFamily="34" charset="0"/>
              </a:rPr>
              <a:t>A</a:t>
            </a:r>
          </a:p>
        </p:txBody>
      </p:sp>
      <p:sp>
        <p:nvSpPr>
          <p:cNvPr id="114746" name="Lime" hidden="1"/>
          <p:cNvSpPr>
            <a:spLocks noChangeArrowheads="1"/>
          </p:cNvSpPr>
          <p:nvPr/>
        </p:nvSpPr>
        <p:spPr bwMode="gray">
          <a:xfrm flipH="1">
            <a:off x="-1793875" y="1828800"/>
            <a:ext cx="188912" cy="336550"/>
          </a:xfrm>
          <a:prstGeom prst="rect">
            <a:avLst/>
          </a:prstGeom>
          <a:solidFill>
            <a:srgbClr val="DBFEBC"/>
          </a:solidFill>
          <a:ln w="19050">
            <a:noFill/>
            <a:miter lim="800000"/>
            <a:headEnd/>
            <a:tailEnd/>
          </a:ln>
          <a:effectLst/>
        </p:spPr>
        <p:txBody>
          <a:bodyPr lIns="35941" tIns="35941" rIns="18000" bIns="35941" anchor="ctr"/>
          <a:lstStyle/>
          <a:p>
            <a:pPr algn="ctr">
              <a:spcBef>
                <a:spcPct val="0"/>
              </a:spcBef>
            </a:pPr>
            <a:r>
              <a:rPr lang="en-GB" sz="1200" dirty="0">
                <a:solidFill>
                  <a:srgbClr val="000000"/>
                </a:solidFill>
                <a:latin typeface="Frutiger 45 Light" pitchFamily="34" charset="0"/>
              </a:rPr>
              <a:t>A</a:t>
            </a:r>
          </a:p>
        </p:txBody>
      </p:sp>
      <p:sp>
        <p:nvSpPr>
          <p:cNvPr id="114747" name="Ice" hidden="1"/>
          <p:cNvSpPr>
            <a:spLocks noChangeArrowheads="1"/>
          </p:cNvSpPr>
          <p:nvPr/>
        </p:nvSpPr>
        <p:spPr bwMode="gray">
          <a:xfrm flipH="1">
            <a:off x="-2022475" y="1828800"/>
            <a:ext cx="188912" cy="336550"/>
          </a:xfrm>
          <a:prstGeom prst="rect">
            <a:avLst/>
          </a:prstGeom>
          <a:solidFill>
            <a:srgbClr val="DDF2FA"/>
          </a:solidFill>
          <a:ln w="19050">
            <a:noFill/>
            <a:miter lim="800000"/>
            <a:headEnd/>
            <a:tailEnd/>
          </a:ln>
          <a:effectLst/>
        </p:spPr>
        <p:txBody>
          <a:bodyPr lIns="35941" tIns="35941" rIns="18000" bIns="35941" anchor="ctr"/>
          <a:lstStyle/>
          <a:p>
            <a:pPr algn="ctr">
              <a:spcBef>
                <a:spcPct val="0"/>
              </a:spcBef>
            </a:pPr>
            <a:r>
              <a:rPr lang="en-GB" sz="1200" dirty="0">
                <a:solidFill>
                  <a:srgbClr val="000000"/>
                </a:solidFill>
                <a:latin typeface="Frutiger 45 Light" pitchFamily="34" charset="0"/>
              </a:rPr>
              <a:t>A</a:t>
            </a:r>
          </a:p>
        </p:txBody>
      </p:sp>
      <p:sp>
        <p:nvSpPr>
          <p:cNvPr id="114748" name="OceanIce" hidden="1"/>
          <p:cNvSpPr>
            <a:spLocks noChangeArrowheads="1"/>
          </p:cNvSpPr>
          <p:nvPr/>
        </p:nvSpPr>
        <p:spPr bwMode="gray">
          <a:xfrm>
            <a:off x="-2022475" y="577850"/>
            <a:ext cx="188912" cy="336550"/>
          </a:xfrm>
          <a:prstGeom prst="rect">
            <a:avLst/>
          </a:prstGeom>
          <a:solidFill>
            <a:srgbClr val="DDF2FA"/>
          </a:solidFill>
          <a:ln w="19050">
            <a:solidFill>
              <a:srgbClr val="265DCA"/>
            </a:solidFill>
            <a:miter lim="800000"/>
            <a:headEnd/>
            <a:tailEnd/>
          </a:ln>
          <a:effectLst/>
        </p:spPr>
        <p:txBody>
          <a:bodyPr lIns="35941" tIns="35941" rIns="18000" bIns="35941" anchor="ctr"/>
          <a:lstStyle/>
          <a:p>
            <a:pPr algn="ctr">
              <a:spcBef>
                <a:spcPct val="0"/>
              </a:spcBef>
            </a:pPr>
            <a:r>
              <a:rPr lang="en-GB" sz="1200" dirty="0">
                <a:solidFill>
                  <a:srgbClr val="000000"/>
                </a:solidFill>
                <a:latin typeface="Frutiger 45 Light" pitchFamily="34" charset="0"/>
              </a:rPr>
              <a:t>A</a:t>
            </a:r>
          </a:p>
        </p:txBody>
      </p:sp>
      <p:sp>
        <p:nvSpPr>
          <p:cNvPr id="114749" name="SunflowerLemon" hidden="1"/>
          <p:cNvSpPr>
            <a:spLocks noChangeArrowheads="1"/>
          </p:cNvSpPr>
          <p:nvPr/>
        </p:nvSpPr>
        <p:spPr bwMode="gray">
          <a:xfrm>
            <a:off x="-2251075" y="577850"/>
            <a:ext cx="190500" cy="336550"/>
          </a:xfrm>
          <a:prstGeom prst="rect">
            <a:avLst/>
          </a:prstGeom>
          <a:solidFill>
            <a:srgbClr val="FFF5AD"/>
          </a:solidFill>
          <a:ln w="19050">
            <a:solidFill>
              <a:srgbClr val="FFCC11"/>
            </a:solidFill>
            <a:miter lim="800000"/>
            <a:headEnd/>
            <a:tailEnd/>
          </a:ln>
          <a:effectLst/>
        </p:spPr>
        <p:txBody>
          <a:bodyPr lIns="35941" tIns="35941" rIns="18000" bIns="35941" anchor="ctr"/>
          <a:lstStyle/>
          <a:p>
            <a:pPr algn="ctr">
              <a:spcBef>
                <a:spcPct val="0"/>
              </a:spcBef>
            </a:pPr>
            <a:r>
              <a:rPr lang="en-GB" sz="1200" dirty="0">
                <a:solidFill>
                  <a:srgbClr val="000000"/>
                </a:solidFill>
                <a:latin typeface="Frutiger 45 Light" pitchFamily="34" charset="0"/>
              </a:rPr>
              <a:t>A</a:t>
            </a:r>
          </a:p>
        </p:txBody>
      </p:sp>
      <p:sp>
        <p:nvSpPr>
          <p:cNvPr id="114750" name="ForestLime" hidden="1"/>
          <p:cNvSpPr>
            <a:spLocks noChangeArrowheads="1"/>
          </p:cNvSpPr>
          <p:nvPr/>
        </p:nvSpPr>
        <p:spPr bwMode="gray">
          <a:xfrm>
            <a:off x="-1793875" y="577850"/>
            <a:ext cx="188912" cy="336550"/>
          </a:xfrm>
          <a:prstGeom prst="rect">
            <a:avLst/>
          </a:prstGeom>
          <a:solidFill>
            <a:srgbClr val="DBFEBC"/>
          </a:solidFill>
          <a:ln w="19050">
            <a:solidFill>
              <a:srgbClr val="00D581"/>
            </a:solidFill>
            <a:miter lim="800000"/>
            <a:headEnd/>
            <a:tailEnd/>
          </a:ln>
          <a:effectLst/>
        </p:spPr>
        <p:txBody>
          <a:bodyPr lIns="35941" tIns="35941" rIns="18000" bIns="35941" anchor="ctr"/>
          <a:lstStyle/>
          <a:p>
            <a:pPr algn="ctr">
              <a:spcBef>
                <a:spcPct val="0"/>
              </a:spcBef>
            </a:pPr>
            <a:r>
              <a:rPr lang="en-GB" sz="1200" dirty="0">
                <a:solidFill>
                  <a:srgbClr val="000000"/>
                </a:solidFill>
                <a:latin typeface="Frutiger 45 Light" pitchFamily="34" charset="0"/>
              </a:rPr>
              <a:t>A</a:t>
            </a:r>
          </a:p>
        </p:txBody>
      </p:sp>
      <p:sp>
        <p:nvSpPr>
          <p:cNvPr id="114751" name="TangerineMango" hidden="1"/>
          <p:cNvSpPr>
            <a:spLocks noChangeArrowheads="1"/>
          </p:cNvSpPr>
          <p:nvPr/>
        </p:nvSpPr>
        <p:spPr bwMode="gray">
          <a:xfrm>
            <a:off x="-1108075" y="577850"/>
            <a:ext cx="188912" cy="336550"/>
          </a:xfrm>
          <a:prstGeom prst="rect">
            <a:avLst/>
          </a:prstGeom>
          <a:solidFill>
            <a:srgbClr val="FFDCC7"/>
          </a:solidFill>
          <a:ln w="19050">
            <a:solidFill>
              <a:srgbClr val="FF7F17"/>
            </a:solidFill>
            <a:miter lim="800000"/>
            <a:headEnd/>
            <a:tailEnd/>
          </a:ln>
          <a:effectLst/>
        </p:spPr>
        <p:txBody>
          <a:bodyPr lIns="35941" tIns="35941" rIns="18000" bIns="35941" anchor="ctr" anchorCtr="1"/>
          <a:lstStyle/>
          <a:p>
            <a:pPr algn="ctr">
              <a:spcBef>
                <a:spcPct val="0"/>
              </a:spcBef>
            </a:pPr>
            <a:r>
              <a:rPr lang="en-GB" sz="1200" dirty="0">
                <a:solidFill>
                  <a:srgbClr val="000000"/>
                </a:solidFill>
                <a:latin typeface="Frutiger 45 Light" pitchFamily="34" charset="0"/>
              </a:rPr>
              <a:t>A</a:t>
            </a:r>
          </a:p>
        </p:txBody>
      </p:sp>
      <p:sp>
        <p:nvSpPr>
          <p:cNvPr id="114752" name="GrapeLavender" hidden="1"/>
          <p:cNvSpPr>
            <a:spLocks noChangeArrowheads="1"/>
          </p:cNvSpPr>
          <p:nvPr/>
        </p:nvSpPr>
        <p:spPr bwMode="gray">
          <a:xfrm>
            <a:off x="-1336675" y="577850"/>
            <a:ext cx="188912" cy="336550"/>
          </a:xfrm>
          <a:prstGeom prst="rect">
            <a:avLst/>
          </a:prstGeom>
          <a:solidFill>
            <a:srgbClr val="D7CDEB"/>
          </a:solidFill>
          <a:ln w="19050">
            <a:solidFill>
              <a:srgbClr val="4D3380"/>
            </a:solidFill>
            <a:miter lim="800000"/>
            <a:headEnd/>
            <a:tailEnd/>
          </a:ln>
          <a:effectLst/>
        </p:spPr>
        <p:txBody>
          <a:bodyPr lIns="35941" tIns="35941" rIns="18000" bIns="35941" anchor="ctr"/>
          <a:lstStyle/>
          <a:p>
            <a:pPr algn="ctr">
              <a:spcBef>
                <a:spcPct val="0"/>
              </a:spcBef>
            </a:pPr>
            <a:r>
              <a:rPr lang="en-GB" sz="1200" dirty="0">
                <a:solidFill>
                  <a:srgbClr val="000000"/>
                </a:solidFill>
                <a:latin typeface="Frutiger 45 Light" pitchFamily="34" charset="0"/>
              </a:rPr>
              <a:t>A</a:t>
            </a:r>
          </a:p>
        </p:txBody>
      </p:sp>
      <p:sp>
        <p:nvSpPr>
          <p:cNvPr id="114753" name="SteelChrome" hidden="1"/>
          <p:cNvSpPr>
            <a:spLocks noChangeArrowheads="1"/>
          </p:cNvSpPr>
          <p:nvPr/>
        </p:nvSpPr>
        <p:spPr bwMode="gray">
          <a:xfrm flipH="1">
            <a:off x="-1565275" y="577850"/>
            <a:ext cx="188912" cy="336550"/>
          </a:xfrm>
          <a:prstGeom prst="rect">
            <a:avLst/>
          </a:prstGeom>
          <a:solidFill>
            <a:srgbClr val="E6E6E6"/>
          </a:solidFill>
          <a:ln w="19050">
            <a:solidFill>
              <a:srgbClr val="969696"/>
            </a:solidFill>
            <a:miter lim="800000"/>
            <a:headEnd type="none" w="sm" len="sm"/>
            <a:tailEnd type="none" w="sm" len="sm"/>
          </a:ln>
          <a:effectLst/>
        </p:spPr>
        <p:txBody>
          <a:bodyPr lIns="35941" tIns="35941" rIns="18000" bIns="35941" anchor="ctr"/>
          <a:lstStyle/>
          <a:p>
            <a:pPr algn="ctr">
              <a:spcBef>
                <a:spcPct val="0"/>
              </a:spcBef>
            </a:pPr>
            <a:r>
              <a:rPr lang="en-GB" sz="1200" dirty="0">
                <a:solidFill>
                  <a:srgbClr val="000000"/>
                </a:solidFill>
                <a:latin typeface="Frutiger 45 Light" pitchFamily="34" charset="0"/>
              </a:rPr>
              <a:t>A</a:t>
            </a:r>
          </a:p>
        </p:txBody>
      </p:sp>
      <p:grpSp>
        <p:nvGrpSpPr>
          <p:cNvPr id="114754" name="ResizeProportionally" hidden="1"/>
          <p:cNvGrpSpPr>
            <a:grpSpLocks/>
          </p:cNvGrpSpPr>
          <p:nvPr/>
        </p:nvGrpSpPr>
        <p:grpSpPr bwMode="auto">
          <a:xfrm>
            <a:off x="-1547813" y="2946400"/>
            <a:ext cx="785813" cy="1314450"/>
            <a:chOff x="-1392" y="1392"/>
            <a:chExt cx="660" cy="621"/>
          </a:xfrm>
        </p:grpSpPr>
        <p:sp>
          <p:nvSpPr>
            <p:cNvPr id="114755" name="Line 1091" hidden="1"/>
            <p:cNvSpPr>
              <a:spLocks noChangeShapeType="1"/>
            </p:cNvSpPr>
            <p:nvPr/>
          </p:nvSpPr>
          <p:spPr bwMode="gray">
            <a:xfrm flipH="1">
              <a:off x="-732" y="1392"/>
              <a:ext cx="0" cy="525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 type="triangle" w="lg" len="lg"/>
              <a:tailEnd type="triangle" w="lg" len="lg"/>
            </a:ln>
            <a:effectLst/>
          </p:spPr>
          <p:txBody>
            <a:bodyPr wrap="none" lIns="0" tIns="0" rIns="0" bIns="0" anchor="ctr">
              <a:spAutoFit/>
            </a:bodyPr>
            <a:lstStyle/>
            <a:p>
              <a:endParaRPr lang="en-US" dirty="0"/>
            </a:p>
          </p:txBody>
        </p:sp>
        <p:sp>
          <p:nvSpPr>
            <p:cNvPr id="114756" name="Line 1092" hidden="1"/>
            <p:cNvSpPr>
              <a:spLocks noChangeShapeType="1"/>
            </p:cNvSpPr>
            <p:nvPr/>
          </p:nvSpPr>
          <p:spPr bwMode="gray">
            <a:xfrm flipH="1">
              <a:off x="-1392" y="2013"/>
              <a:ext cx="540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 type="triangle" w="lg" len="lg"/>
              <a:tailEnd type="triangle" w="lg" len="lg"/>
            </a:ln>
            <a:effectLst/>
          </p:spPr>
          <p:txBody>
            <a:bodyPr wrap="none" lIns="0" tIns="0" rIns="0" bIns="0" anchor="ctr">
              <a:spAutoFit/>
            </a:bodyPr>
            <a:lstStyle/>
            <a:p>
              <a:endParaRPr lang="en-US" dirty="0"/>
            </a:p>
          </p:txBody>
        </p:sp>
        <p:sp>
          <p:nvSpPr>
            <p:cNvPr id="114757" name="AutoShape 1093" hidden="1"/>
            <p:cNvSpPr>
              <a:spLocks noChangeArrowheads="1"/>
            </p:cNvSpPr>
            <p:nvPr/>
          </p:nvSpPr>
          <p:spPr bwMode="auto">
            <a:xfrm flipH="1">
              <a:off x="-1310" y="1477"/>
              <a:ext cx="410" cy="399"/>
            </a:xfrm>
            <a:prstGeom prst="bevel">
              <a:avLst>
                <a:gd name="adj" fmla="val 12500"/>
              </a:avLst>
            </a:prstGeom>
            <a:solidFill>
              <a:srgbClr val="265DCA"/>
            </a:solidFill>
            <a:ln w="19050">
              <a:solidFill>
                <a:srgbClr val="265DCA"/>
              </a:solidFill>
              <a:miter lim="800000"/>
              <a:headEnd/>
              <a:tailEnd/>
            </a:ln>
            <a:effectLst/>
          </p:spPr>
          <p:txBody>
            <a:bodyPr lIns="36000" tIns="36000" rIns="36000" bIns="36000" anchor="ctr"/>
            <a:lstStyle/>
            <a:p>
              <a:pPr algn="ctr">
                <a:spcBef>
                  <a:spcPct val="0"/>
                </a:spcBef>
              </a:pPr>
              <a:endParaRPr lang="en-US" sz="1000" dirty="0">
                <a:solidFill>
                  <a:srgbClr val="FFFFFF"/>
                </a:solidFill>
                <a:latin typeface="Frutiger 45 Light" pitchFamily="34" charset="0"/>
              </a:endParaRPr>
            </a:p>
          </p:txBody>
        </p:sp>
      </p:grpSp>
      <p:grpSp>
        <p:nvGrpSpPr>
          <p:cNvPr id="114758" name="Resize" hidden="1"/>
          <p:cNvGrpSpPr>
            <a:grpSpLocks/>
          </p:cNvGrpSpPr>
          <p:nvPr/>
        </p:nvGrpSpPr>
        <p:grpSpPr bwMode="auto">
          <a:xfrm>
            <a:off x="-2062163" y="4673600"/>
            <a:ext cx="785813" cy="1314450"/>
            <a:chOff x="-1824" y="2208"/>
            <a:chExt cx="660" cy="621"/>
          </a:xfrm>
        </p:grpSpPr>
        <p:sp>
          <p:nvSpPr>
            <p:cNvPr id="114759" name="Line 1095" hidden="1"/>
            <p:cNvSpPr>
              <a:spLocks noChangeShapeType="1"/>
            </p:cNvSpPr>
            <p:nvPr/>
          </p:nvSpPr>
          <p:spPr bwMode="gray">
            <a:xfrm flipH="1">
              <a:off x="-1164" y="2208"/>
              <a:ext cx="0" cy="525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 type="triangle" w="lg" len="lg"/>
              <a:tailEnd type="triangle" w="lg" len="lg"/>
            </a:ln>
            <a:effectLst/>
          </p:spPr>
          <p:txBody>
            <a:bodyPr wrap="none" lIns="0" tIns="0" rIns="0" bIns="0" anchor="ctr">
              <a:spAutoFit/>
            </a:bodyPr>
            <a:lstStyle/>
            <a:p>
              <a:endParaRPr lang="en-US" dirty="0"/>
            </a:p>
          </p:txBody>
        </p:sp>
        <p:sp>
          <p:nvSpPr>
            <p:cNvPr id="114760" name="Line 1096" hidden="1"/>
            <p:cNvSpPr>
              <a:spLocks noChangeShapeType="1"/>
            </p:cNvSpPr>
            <p:nvPr/>
          </p:nvSpPr>
          <p:spPr bwMode="gray">
            <a:xfrm flipH="1">
              <a:off x="-1824" y="2829"/>
              <a:ext cx="540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 type="triangle" w="lg" len="lg"/>
              <a:tailEnd type="triangle" w="lg" len="lg"/>
            </a:ln>
            <a:effectLst/>
          </p:spPr>
          <p:txBody>
            <a:bodyPr wrap="none" lIns="0" tIns="0" rIns="0" bIns="0" anchor="ctr">
              <a:spAutoFit/>
            </a:bodyPr>
            <a:lstStyle/>
            <a:p>
              <a:endParaRPr lang="en-US" dirty="0"/>
            </a:p>
          </p:txBody>
        </p:sp>
        <p:sp>
          <p:nvSpPr>
            <p:cNvPr id="114761" name="Oval 1097" hidden="1"/>
            <p:cNvSpPr>
              <a:spLocks noChangeArrowheads="1"/>
            </p:cNvSpPr>
            <p:nvPr/>
          </p:nvSpPr>
          <p:spPr bwMode="auto">
            <a:xfrm rot="16200000" flipH="1">
              <a:off x="-1794" y="2325"/>
              <a:ext cx="525" cy="297"/>
            </a:xfrm>
            <a:prstGeom prst="ellipse">
              <a:avLst/>
            </a:prstGeom>
            <a:solidFill>
              <a:srgbClr val="265DCA"/>
            </a:solidFill>
            <a:ln w="19050">
              <a:solidFill>
                <a:srgbClr val="265DCA"/>
              </a:solidFill>
              <a:round/>
              <a:headEnd/>
              <a:tailEnd/>
            </a:ln>
            <a:effectLst/>
          </p:spPr>
          <p:txBody>
            <a:bodyPr vert="eaVert" lIns="36000" tIns="36000" rIns="36000" bIns="36000" anchor="ctr"/>
            <a:lstStyle/>
            <a:p>
              <a:pPr algn="ctr">
                <a:spcBef>
                  <a:spcPct val="0"/>
                </a:spcBef>
              </a:pPr>
              <a:endParaRPr lang="en-US" sz="1000" dirty="0">
                <a:solidFill>
                  <a:srgbClr val="FFFFFF"/>
                </a:solidFill>
                <a:latin typeface="Frutiger 45 Light" pitchFamily="34" charset="0"/>
              </a:endParaRPr>
            </a:p>
          </p:txBody>
        </p:sp>
      </p:grpSp>
      <p:sp>
        <p:nvSpPr>
          <p:cNvPr id="114762" name="Blob" hidden="1"/>
          <p:cNvSpPr>
            <a:spLocks noChangeArrowheads="1"/>
          </p:cNvSpPr>
          <p:nvPr/>
        </p:nvSpPr>
        <p:spPr bwMode="auto">
          <a:xfrm>
            <a:off x="-1147763" y="5080000"/>
            <a:ext cx="276225" cy="508000"/>
          </a:xfrm>
          <a:prstGeom prst="ellipse">
            <a:avLst/>
          </a:prstGeom>
          <a:solidFill>
            <a:srgbClr val="FAE66E"/>
          </a:solidFill>
          <a:ln w="19050">
            <a:solidFill>
              <a:srgbClr val="000000"/>
            </a:solidFill>
            <a:round/>
            <a:headEnd/>
            <a:tailEnd/>
          </a:ln>
          <a:effectLst/>
        </p:spPr>
        <p:txBody>
          <a:bodyPr lIns="36000" tIns="36000" rIns="18000" bIns="36000" anchor="ctr"/>
          <a:lstStyle/>
          <a:p>
            <a:pPr algn="ctr">
              <a:spcBef>
                <a:spcPct val="0"/>
              </a:spcBef>
            </a:pPr>
            <a:r>
              <a:rPr lang="en-GB" sz="2600" dirty="0">
                <a:solidFill>
                  <a:srgbClr val="000000"/>
                </a:solidFill>
                <a:latin typeface="Arial" charset="0"/>
              </a:rPr>
              <a:t>?</a:t>
            </a:r>
          </a:p>
        </p:txBody>
      </p:sp>
      <p:grpSp>
        <p:nvGrpSpPr>
          <p:cNvPr id="114763" name="PasteSpecial" hidden="1"/>
          <p:cNvGrpSpPr>
            <a:grpSpLocks/>
          </p:cNvGrpSpPr>
          <p:nvPr/>
        </p:nvGrpSpPr>
        <p:grpSpPr bwMode="auto">
          <a:xfrm>
            <a:off x="-2176463" y="6502400"/>
            <a:ext cx="571500" cy="1212850"/>
            <a:chOff x="-1920" y="3072"/>
            <a:chExt cx="480" cy="573"/>
          </a:xfrm>
        </p:grpSpPr>
        <p:sp>
          <p:nvSpPr>
            <p:cNvPr id="114764" name="AutoShape 1100" hidden="1"/>
            <p:cNvSpPr>
              <a:spLocks noChangeArrowheads="1"/>
            </p:cNvSpPr>
            <p:nvPr/>
          </p:nvSpPr>
          <p:spPr bwMode="auto">
            <a:xfrm>
              <a:off x="-1920" y="3128"/>
              <a:ext cx="432" cy="469"/>
            </a:xfrm>
            <a:prstGeom prst="roundRect">
              <a:avLst>
                <a:gd name="adj" fmla="val 29398"/>
              </a:avLst>
            </a:prstGeom>
            <a:solidFill>
              <a:srgbClr val="7DD9FF"/>
            </a:solidFill>
            <a:ln w="1905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lIns="36000" tIns="36000" rIns="36000" bIns="36000" anchor="ctr"/>
            <a:lstStyle/>
            <a:p>
              <a:endParaRPr lang="en-US" dirty="0"/>
            </a:p>
          </p:txBody>
        </p:sp>
        <p:sp>
          <p:nvSpPr>
            <p:cNvPr id="114765" name="AutoShape 1101" hidden="1"/>
            <p:cNvSpPr>
              <a:spLocks noChangeArrowheads="1"/>
            </p:cNvSpPr>
            <p:nvPr/>
          </p:nvSpPr>
          <p:spPr bwMode="auto">
            <a:xfrm flipV="1">
              <a:off x="-1845" y="3072"/>
              <a:ext cx="294" cy="141"/>
            </a:xfrm>
            <a:custGeom>
              <a:avLst/>
              <a:gdLst>
                <a:gd name="G0" fmla="+- 7087 0 0"/>
                <a:gd name="G1" fmla="+- 21600 0 7087"/>
                <a:gd name="G2" fmla="*/ 7087 1 2"/>
                <a:gd name="G3" fmla="+- 21600 0 G2"/>
                <a:gd name="G4" fmla="+/ 7087 21600 2"/>
                <a:gd name="G5" fmla="+/ G1 0 2"/>
                <a:gd name="G6" fmla="*/ 21600 21600 7087"/>
                <a:gd name="G7" fmla="*/ G6 1 2"/>
                <a:gd name="G8" fmla="+- 21600 0 G7"/>
                <a:gd name="G9" fmla="*/ 21600 1 2"/>
                <a:gd name="G10" fmla="+- 7087 0 G9"/>
                <a:gd name="G11" fmla="?: G10 G8 0"/>
                <a:gd name="G12" fmla="?: G10 G7 21600"/>
                <a:gd name="T0" fmla="*/ 18056 w 21600"/>
                <a:gd name="T1" fmla="*/ 10800 h 21600"/>
                <a:gd name="T2" fmla="*/ 10800 w 21600"/>
                <a:gd name="T3" fmla="*/ 21600 h 21600"/>
                <a:gd name="T4" fmla="*/ 3544 w 21600"/>
                <a:gd name="T5" fmla="*/ 10800 h 21600"/>
                <a:gd name="T6" fmla="*/ 10800 w 21600"/>
                <a:gd name="T7" fmla="*/ 0 h 21600"/>
                <a:gd name="T8" fmla="*/ 5344 w 21600"/>
                <a:gd name="T9" fmla="*/ 5344 h 21600"/>
                <a:gd name="T10" fmla="*/ 16256 w 21600"/>
                <a:gd name="T11" fmla="*/ 16256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7087" y="21600"/>
                  </a:lnTo>
                  <a:lnTo>
                    <a:pt x="14513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FFF00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lIns="36000" tIns="36000" rIns="36000" bIns="36000" anchor="ctr"/>
            <a:lstStyle/>
            <a:p>
              <a:endParaRPr lang="en-US" dirty="0"/>
            </a:p>
          </p:txBody>
        </p:sp>
        <p:sp>
          <p:nvSpPr>
            <p:cNvPr id="114766" name="Line 1102" hidden="1"/>
            <p:cNvSpPr>
              <a:spLocks noChangeShapeType="1"/>
            </p:cNvSpPr>
            <p:nvPr/>
          </p:nvSpPr>
          <p:spPr bwMode="auto">
            <a:xfrm>
              <a:off x="-1728" y="3143"/>
              <a:ext cx="77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36000" tIns="36000" rIns="36000" bIns="36000" anchor="ctr"/>
            <a:lstStyle/>
            <a:p>
              <a:endParaRPr lang="en-US" dirty="0"/>
            </a:p>
          </p:txBody>
        </p:sp>
        <p:grpSp>
          <p:nvGrpSpPr>
            <p:cNvPr id="114767" name="Group 1103" hidden="1"/>
            <p:cNvGrpSpPr>
              <a:grpSpLocks/>
            </p:cNvGrpSpPr>
            <p:nvPr/>
          </p:nvGrpSpPr>
          <p:grpSpPr bwMode="auto">
            <a:xfrm>
              <a:off x="-1728" y="3357"/>
              <a:ext cx="288" cy="288"/>
              <a:chOff x="2592" y="3744"/>
              <a:chExt cx="336" cy="288"/>
            </a:xfrm>
          </p:grpSpPr>
          <p:grpSp>
            <p:nvGrpSpPr>
              <p:cNvPr id="114768" name="Group 1104" hidden="1"/>
              <p:cNvGrpSpPr>
                <a:grpSpLocks/>
              </p:cNvGrpSpPr>
              <p:nvPr/>
            </p:nvGrpSpPr>
            <p:grpSpPr bwMode="auto">
              <a:xfrm>
                <a:off x="2592" y="3744"/>
                <a:ext cx="336" cy="288"/>
                <a:chOff x="2592" y="3744"/>
                <a:chExt cx="336" cy="288"/>
              </a:xfrm>
            </p:grpSpPr>
            <p:sp>
              <p:nvSpPr>
                <p:cNvPr id="114769" name="Freeform 1105" hidden="1"/>
                <p:cNvSpPr>
                  <a:spLocks/>
                </p:cNvSpPr>
                <p:nvPr/>
              </p:nvSpPr>
              <p:spPr bwMode="auto">
                <a:xfrm>
                  <a:off x="2592" y="3744"/>
                  <a:ext cx="336" cy="288"/>
                </a:xfrm>
                <a:custGeom>
                  <a:avLst/>
                  <a:gdLst/>
                  <a:ahLst/>
                  <a:cxnLst>
                    <a:cxn ang="0">
                      <a:pos x="0" y="288"/>
                    </a:cxn>
                    <a:cxn ang="0">
                      <a:pos x="0" y="0"/>
                    </a:cxn>
                    <a:cxn ang="0">
                      <a:pos x="240" y="0"/>
                    </a:cxn>
                    <a:cxn ang="0">
                      <a:pos x="336" y="96"/>
                    </a:cxn>
                    <a:cxn ang="0">
                      <a:pos x="336" y="288"/>
                    </a:cxn>
                    <a:cxn ang="0">
                      <a:pos x="0" y="288"/>
                    </a:cxn>
                  </a:cxnLst>
                  <a:rect l="0" t="0" r="r" b="b"/>
                  <a:pathLst>
                    <a:path w="336" h="288">
                      <a:moveTo>
                        <a:pt x="0" y="288"/>
                      </a:moveTo>
                      <a:lnTo>
                        <a:pt x="0" y="0"/>
                      </a:lnTo>
                      <a:lnTo>
                        <a:pt x="240" y="0"/>
                      </a:lnTo>
                      <a:lnTo>
                        <a:pt x="336" y="96"/>
                      </a:lnTo>
                      <a:lnTo>
                        <a:pt x="336" y="288"/>
                      </a:lnTo>
                      <a:lnTo>
                        <a:pt x="0" y="28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9050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lIns="36000" tIns="36000" rIns="36000" bIns="36000" anchor="ctr"/>
                <a:lstStyle/>
                <a:p>
                  <a:endParaRPr lang="en-US" dirty="0"/>
                </a:p>
              </p:txBody>
            </p:sp>
            <p:sp>
              <p:nvSpPr>
                <p:cNvPr id="114770" name="Line 1106" hidden="1"/>
                <p:cNvSpPr>
                  <a:spLocks noChangeShapeType="1"/>
                </p:cNvSpPr>
                <p:nvPr/>
              </p:nvSpPr>
              <p:spPr bwMode="auto">
                <a:xfrm>
                  <a:off x="2648" y="3837"/>
                  <a:ext cx="136" cy="0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ffectLst/>
              </p:spPr>
              <p:txBody>
                <a:bodyPr wrap="none" lIns="36000" tIns="36000" rIns="36000" bIns="36000" anchor="ctr"/>
                <a:lstStyle/>
                <a:p>
                  <a:endParaRPr lang="en-US" dirty="0"/>
                </a:p>
              </p:txBody>
            </p:sp>
            <p:sp>
              <p:nvSpPr>
                <p:cNvPr id="114771" name="Line 1107" hidden="1"/>
                <p:cNvSpPr>
                  <a:spLocks noChangeShapeType="1"/>
                </p:cNvSpPr>
                <p:nvPr/>
              </p:nvSpPr>
              <p:spPr bwMode="auto">
                <a:xfrm>
                  <a:off x="2648" y="3942"/>
                  <a:ext cx="224" cy="0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ffectLst/>
              </p:spPr>
              <p:txBody>
                <a:bodyPr wrap="none" lIns="36000" tIns="36000" rIns="36000" bIns="36000" anchor="ctr"/>
                <a:lstStyle/>
                <a:p>
                  <a:endParaRPr lang="en-US" dirty="0"/>
                </a:p>
              </p:txBody>
            </p:sp>
          </p:grpSp>
          <p:sp>
            <p:nvSpPr>
              <p:cNvPr id="114772" name="Freeform 1108" hidden="1"/>
              <p:cNvSpPr>
                <a:spLocks/>
              </p:cNvSpPr>
              <p:nvPr/>
            </p:nvSpPr>
            <p:spPr bwMode="auto">
              <a:xfrm>
                <a:off x="2832" y="3744"/>
                <a:ext cx="96" cy="96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96"/>
                  </a:cxn>
                  <a:cxn ang="0">
                    <a:pos x="96" y="96"/>
                  </a:cxn>
                </a:cxnLst>
                <a:rect l="0" t="0" r="r" b="b"/>
                <a:pathLst>
                  <a:path w="96" h="96">
                    <a:moveTo>
                      <a:pt x="0" y="0"/>
                    </a:moveTo>
                    <a:lnTo>
                      <a:pt x="0" y="96"/>
                    </a:lnTo>
                    <a:lnTo>
                      <a:pt x="96" y="96"/>
                    </a:lnTo>
                  </a:path>
                </a:pathLst>
              </a:custGeom>
              <a:noFill/>
              <a:ln w="1905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lIns="36000" tIns="36000" rIns="36000" bIns="36000" anchor="ctr"/>
              <a:lstStyle/>
              <a:p>
                <a:endParaRPr lang="en-US" dirty="0"/>
              </a:p>
            </p:txBody>
          </p:sp>
        </p:grpSp>
      </p:grpSp>
      <p:grpSp>
        <p:nvGrpSpPr>
          <p:cNvPr id="114773" name="GotoExcelChart" hidden="1"/>
          <p:cNvGrpSpPr>
            <a:grpSpLocks/>
          </p:cNvGrpSpPr>
          <p:nvPr/>
        </p:nvGrpSpPr>
        <p:grpSpPr bwMode="auto">
          <a:xfrm>
            <a:off x="-1433513" y="6705600"/>
            <a:ext cx="682625" cy="1219200"/>
            <a:chOff x="-1296" y="3168"/>
            <a:chExt cx="574" cy="576"/>
          </a:xfrm>
        </p:grpSpPr>
        <p:sp>
          <p:nvSpPr>
            <p:cNvPr id="114774" name="Rectangle 1110" hidden="1"/>
            <p:cNvSpPr>
              <a:spLocks noChangeArrowheads="1"/>
            </p:cNvSpPr>
            <p:nvPr/>
          </p:nvSpPr>
          <p:spPr bwMode="gray">
            <a:xfrm>
              <a:off x="-904" y="3298"/>
              <a:ext cx="103" cy="403"/>
            </a:xfrm>
            <a:prstGeom prst="rect">
              <a:avLst/>
            </a:prstGeom>
            <a:solidFill>
              <a:srgbClr val="00B481"/>
            </a:solidFill>
            <a:ln w="19050">
              <a:solidFill>
                <a:srgbClr val="00B481"/>
              </a:solidFill>
              <a:miter lim="800000"/>
              <a:headEnd/>
              <a:tailEnd/>
            </a:ln>
            <a:effectLst/>
          </p:spPr>
          <p:txBody>
            <a:bodyPr lIns="35941" tIns="35941" rIns="35941" bIns="35941" anchor="ctr"/>
            <a:lstStyle/>
            <a:p>
              <a:pPr algn="ctr">
                <a:spcBef>
                  <a:spcPct val="0"/>
                </a:spcBef>
              </a:pPr>
              <a:endParaRPr lang="en-US" sz="1000" b="1" dirty="0">
                <a:solidFill>
                  <a:srgbClr val="FFFFFF"/>
                </a:solidFill>
                <a:latin typeface="Frutiger 45 Light" pitchFamily="34" charset="0"/>
              </a:endParaRPr>
            </a:p>
          </p:txBody>
        </p:sp>
        <p:sp>
          <p:nvSpPr>
            <p:cNvPr id="114775" name="Rectangle 1111" hidden="1"/>
            <p:cNvSpPr>
              <a:spLocks noChangeArrowheads="1"/>
            </p:cNvSpPr>
            <p:nvPr/>
          </p:nvSpPr>
          <p:spPr bwMode="gray">
            <a:xfrm>
              <a:off x="-1075" y="3183"/>
              <a:ext cx="95" cy="518"/>
            </a:xfrm>
            <a:prstGeom prst="rect">
              <a:avLst/>
            </a:prstGeom>
            <a:solidFill>
              <a:srgbClr val="FFCC11"/>
            </a:solidFill>
            <a:ln w="19050">
              <a:solidFill>
                <a:srgbClr val="FFCC11"/>
              </a:solidFill>
              <a:miter lim="800000"/>
              <a:headEnd/>
              <a:tailEnd/>
            </a:ln>
            <a:effectLst/>
          </p:spPr>
          <p:txBody>
            <a:bodyPr lIns="35941" tIns="35941" rIns="35941" bIns="35941" anchor="ctr"/>
            <a:lstStyle/>
            <a:p>
              <a:pPr algn="ctr">
                <a:spcBef>
                  <a:spcPct val="0"/>
                </a:spcBef>
              </a:pPr>
              <a:endParaRPr lang="en-US" sz="1000" b="1" dirty="0">
                <a:solidFill>
                  <a:srgbClr val="000000"/>
                </a:solidFill>
                <a:latin typeface="Frutiger 45 Light" pitchFamily="34" charset="0"/>
              </a:endParaRPr>
            </a:p>
          </p:txBody>
        </p:sp>
        <p:sp>
          <p:nvSpPr>
            <p:cNvPr id="114776" name="Rectangle 1112" hidden="1"/>
            <p:cNvSpPr>
              <a:spLocks noChangeArrowheads="1"/>
            </p:cNvSpPr>
            <p:nvPr/>
          </p:nvSpPr>
          <p:spPr bwMode="gray">
            <a:xfrm>
              <a:off x="-1247" y="3561"/>
              <a:ext cx="101" cy="140"/>
            </a:xfrm>
            <a:prstGeom prst="rect">
              <a:avLst/>
            </a:prstGeom>
            <a:solidFill>
              <a:srgbClr val="265DCA"/>
            </a:solidFill>
            <a:ln w="19050">
              <a:solidFill>
                <a:srgbClr val="265DCA"/>
              </a:solidFill>
              <a:miter lim="800000"/>
              <a:headEnd/>
              <a:tailEnd/>
            </a:ln>
            <a:effectLst/>
          </p:spPr>
          <p:txBody>
            <a:bodyPr lIns="35941" tIns="35941" rIns="35941" bIns="35941" anchor="ctr"/>
            <a:lstStyle/>
            <a:p>
              <a:pPr algn="ctr">
                <a:spcBef>
                  <a:spcPct val="0"/>
                </a:spcBef>
              </a:pPr>
              <a:endParaRPr lang="en-US" sz="1000" b="1" dirty="0">
                <a:solidFill>
                  <a:srgbClr val="FFFFFF"/>
                </a:solidFill>
                <a:latin typeface="Frutiger 45 Light" pitchFamily="34" charset="0"/>
              </a:endParaRPr>
            </a:p>
          </p:txBody>
        </p:sp>
        <p:sp>
          <p:nvSpPr>
            <p:cNvPr id="114777" name="Freeform 1113" hidden="1"/>
            <p:cNvSpPr>
              <a:spLocks/>
            </p:cNvSpPr>
            <p:nvPr/>
          </p:nvSpPr>
          <p:spPr bwMode="auto">
            <a:xfrm>
              <a:off x="-1296" y="3168"/>
              <a:ext cx="528" cy="576"/>
            </a:xfrm>
            <a:custGeom>
              <a:avLst/>
              <a:gdLst/>
              <a:ahLst/>
              <a:cxnLst>
                <a:cxn ang="0">
                  <a:pos x="336" y="480"/>
                </a:cxn>
                <a:cxn ang="0">
                  <a:pos x="0" y="480"/>
                </a:cxn>
                <a:cxn ang="0">
                  <a:pos x="0" y="0"/>
                </a:cxn>
              </a:cxnLst>
              <a:rect l="0" t="0" r="r" b="b"/>
              <a:pathLst>
                <a:path w="336" h="480">
                  <a:moveTo>
                    <a:pt x="336" y="480"/>
                  </a:moveTo>
                  <a:lnTo>
                    <a:pt x="0" y="480"/>
                  </a:ln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lIns="36000" tIns="36000" rIns="36000" bIns="36000" anchor="ctr"/>
            <a:lstStyle/>
            <a:p>
              <a:endParaRPr lang="en-US" dirty="0"/>
            </a:p>
          </p:txBody>
        </p:sp>
        <p:sp>
          <p:nvSpPr>
            <p:cNvPr id="114778" name="Text Box 1114" hidden="1"/>
            <p:cNvSpPr txBox="1">
              <a:spLocks noChangeArrowheads="1"/>
            </p:cNvSpPr>
            <p:nvPr/>
          </p:nvSpPr>
          <p:spPr bwMode="auto">
            <a:xfrm>
              <a:off x="-1232" y="3246"/>
              <a:ext cx="510" cy="446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  <a:effectLst/>
          </p:spPr>
          <p:txBody>
            <a:bodyPr wrap="none" lIns="0" tIns="0" rIns="0" bIns="0" anchor="ctr">
              <a:spAutoFit/>
            </a:bodyPr>
            <a:lstStyle/>
            <a:p>
              <a:pPr algn="ctr">
                <a:lnSpc>
                  <a:spcPct val="80000"/>
                </a:lnSpc>
                <a:spcBef>
                  <a:spcPct val="0"/>
                </a:spcBef>
              </a:pPr>
              <a:r>
                <a:rPr lang="en-GB" sz="5800" dirty="0">
                  <a:solidFill>
                    <a:srgbClr val="000000"/>
                  </a:solidFill>
                  <a:latin typeface="Impact" pitchFamily="34" charset="0"/>
                </a:rPr>
                <a:t>GO</a:t>
              </a:r>
            </a:p>
          </p:txBody>
        </p:sp>
      </p:grpSp>
      <p:grpSp>
        <p:nvGrpSpPr>
          <p:cNvPr id="114779" name="MapTools" hidden="1"/>
          <p:cNvGrpSpPr>
            <a:grpSpLocks/>
          </p:cNvGrpSpPr>
          <p:nvPr/>
        </p:nvGrpSpPr>
        <p:grpSpPr bwMode="auto">
          <a:xfrm>
            <a:off x="-1090613" y="6096000"/>
            <a:ext cx="333375" cy="1016000"/>
            <a:chOff x="816" y="1056"/>
            <a:chExt cx="1573" cy="2688"/>
          </a:xfrm>
        </p:grpSpPr>
        <p:sp>
          <p:nvSpPr>
            <p:cNvPr id="114780" name="Freeform 1116" hidden="1"/>
            <p:cNvSpPr>
              <a:spLocks/>
            </p:cNvSpPr>
            <p:nvPr/>
          </p:nvSpPr>
          <p:spPr bwMode="auto">
            <a:xfrm>
              <a:off x="1078" y="1056"/>
              <a:ext cx="459" cy="393"/>
            </a:xfrm>
            <a:custGeom>
              <a:avLst/>
              <a:gdLst/>
              <a:ahLst/>
              <a:cxnLst>
                <a:cxn ang="0">
                  <a:pos x="4" y="2"/>
                </a:cxn>
                <a:cxn ang="0">
                  <a:pos x="5" y="5"/>
                </a:cxn>
                <a:cxn ang="0">
                  <a:pos x="4" y="7"/>
                </a:cxn>
                <a:cxn ang="0">
                  <a:pos x="5" y="8"/>
                </a:cxn>
                <a:cxn ang="0">
                  <a:pos x="6" y="8"/>
                </a:cxn>
                <a:cxn ang="0">
                  <a:pos x="5" y="5"/>
                </a:cxn>
                <a:cxn ang="0">
                  <a:pos x="7" y="3"/>
                </a:cxn>
                <a:cxn ang="0">
                  <a:pos x="9" y="2"/>
                </a:cxn>
                <a:cxn ang="0">
                  <a:pos x="8" y="0"/>
                </a:cxn>
                <a:cxn ang="0">
                  <a:pos x="9" y="0"/>
                </a:cxn>
                <a:cxn ang="0">
                  <a:pos x="13" y="3"/>
                </a:cxn>
                <a:cxn ang="0">
                  <a:pos x="14" y="5"/>
                </a:cxn>
                <a:cxn ang="0">
                  <a:pos x="20" y="5"/>
                </a:cxn>
                <a:cxn ang="0">
                  <a:pos x="23" y="5"/>
                </a:cxn>
                <a:cxn ang="0">
                  <a:pos x="25" y="5"/>
                </a:cxn>
                <a:cxn ang="0">
                  <a:pos x="24" y="4"/>
                </a:cxn>
                <a:cxn ang="0">
                  <a:pos x="29" y="4"/>
                </a:cxn>
                <a:cxn ang="0">
                  <a:pos x="27" y="5"/>
                </a:cxn>
                <a:cxn ang="0">
                  <a:pos x="28" y="5"/>
                </a:cxn>
                <a:cxn ang="0">
                  <a:pos x="30" y="6"/>
                </a:cxn>
                <a:cxn ang="0">
                  <a:pos x="33" y="9"/>
                </a:cxn>
                <a:cxn ang="0">
                  <a:pos x="32" y="10"/>
                </a:cxn>
                <a:cxn ang="0">
                  <a:pos x="34" y="10"/>
                </a:cxn>
                <a:cxn ang="0">
                  <a:pos x="35" y="11"/>
                </a:cxn>
                <a:cxn ang="0">
                  <a:pos x="33" y="13"/>
                </a:cxn>
                <a:cxn ang="0">
                  <a:pos x="32" y="14"/>
                </a:cxn>
                <a:cxn ang="0">
                  <a:pos x="31" y="16"/>
                </a:cxn>
                <a:cxn ang="0">
                  <a:pos x="33" y="18"/>
                </a:cxn>
                <a:cxn ang="0">
                  <a:pos x="32" y="20"/>
                </a:cxn>
                <a:cxn ang="0">
                  <a:pos x="30" y="21"/>
                </a:cxn>
                <a:cxn ang="0">
                  <a:pos x="27" y="22"/>
                </a:cxn>
                <a:cxn ang="0">
                  <a:pos x="24" y="21"/>
                </a:cxn>
                <a:cxn ang="0">
                  <a:pos x="23" y="22"/>
                </a:cxn>
                <a:cxn ang="0">
                  <a:pos x="24" y="24"/>
                </a:cxn>
                <a:cxn ang="0">
                  <a:pos x="26" y="26"/>
                </a:cxn>
                <a:cxn ang="0">
                  <a:pos x="24" y="27"/>
                </a:cxn>
                <a:cxn ang="0">
                  <a:pos x="21" y="29"/>
                </a:cxn>
                <a:cxn ang="0">
                  <a:pos x="18" y="30"/>
                </a:cxn>
                <a:cxn ang="0">
                  <a:pos x="16" y="26"/>
                </a:cxn>
                <a:cxn ang="0">
                  <a:pos x="16" y="23"/>
                </a:cxn>
                <a:cxn ang="0">
                  <a:pos x="15" y="21"/>
                </a:cxn>
                <a:cxn ang="0">
                  <a:pos x="15" y="18"/>
                </a:cxn>
                <a:cxn ang="0">
                  <a:pos x="15" y="16"/>
                </a:cxn>
                <a:cxn ang="0">
                  <a:pos x="13" y="16"/>
                </a:cxn>
                <a:cxn ang="0">
                  <a:pos x="10" y="16"/>
                </a:cxn>
                <a:cxn ang="0">
                  <a:pos x="7" y="13"/>
                </a:cxn>
                <a:cxn ang="0">
                  <a:pos x="4" y="13"/>
                </a:cxn>
                <a:cxn ang="0">
                  <a:pos x="3" y="10"/>
                </a:cxn>
                <a:cxn ang="0">
                  <a:pos x="1" y="8"/>
                </a:cxn>
                <a:cxn ang="0">
                  <a:pos x="1" y="7"/>
                </a:cxn>
                <a:cxn ang="0">
                  <a:pos x="2" y="4"/>
                </a:cxn>
                <a:cxn ang="0">
                  <a:pos x="5" y="1"/>
                </a:cxn>
              </a:cxnLst>
              <a:rect l="0" t="0" r="r" b="b"/>
              <a:pathLst>
                <a:path w="35" h="30">
                  <a:moveTo>
                    <a:pt x="5" y="1"/>
                  </a:moveTo>
                  <a:lnTo>
                    <a:pt x="4" y="2"/>
                  </a:lnTo>
                  <a:lnTo>
                    <a:pt x="5" y="4"/>
                  </a:lnTo>
                  <a:lnTo>
                    <a:pt x="5" y="5"/>
                  </a:lnTo>
                  <a:lnTo>
                    <a:pt x="4" y="6"/>
                  </a:lnTo>
                  <a:lnTo>
                    <a:pt x="4" y="7"/>
                  </a:lnTo>
                  <a:lnTo>
                    <a:pt x="4" y="7"/>
                  </a:lnTo>
                  <a:lnTo>
                    <a:pt x="5" y="8"/>
                  </a:lnTo>
                  <a:lnTo>
                    <a:pt x="5" y="8"/>
                  </a:lnTo>
                  <a:lnTo>
                    <a:pt x="6" y="8"/>
                  </a:lnTo>
                  <a:lnTo>
                    <a:pt x="6" y="6"/>
                  </a:lnTo>
                  <a:lnTo>
                    <a:pt x="5" y="5"/>
                  </a:lnTo>
                  <a:lnTo>
                    <a:pt x="5" y="4"/>
                  </a:lnTo>
                  <a:lnTo>
                    <a:pt x="7" y="3"/>
                  </a:lnTo>
                  <a:lnTo>
                    <a:pt x="9" y="2"/>
                  </a:lnTo>
                  <a:lnTo>
                    <a:pt x="9" y="2"/>
                  </a:lnTo>
                  <a:lnTo>
                    <a:pt x="8" y="1"/>
                  </a:lnTo>
                  <a:lnTo>
                    <a:pt x="8" y="0"/>
                  </a:lnTo>
                  <a:lnTo>
                    <a:pt x="9" y="0"/>
                  </a:lnTo>
                  <a:lnTo>
                    <a:pt x="9" y="0"/>
                  </a:lnTo>
                  <a:lnTo>
                    <a:pt x="10" y="2"/>
                  </a:lnTo>
                  <a:lnTo>
                    <a:pt x="13" y="3"/>
                  </a:lnTo>
                  <a:lnTo>
                    <a:pt x="14" y="4"/>
                  </a:lnTo>
                  <a:lnTo>
                    <a:pt x="14" y="5"/>
                  </a:lnTo>
                  <a:lnTo>
                    <a:pt x="19" y="4"/>
                  </a:lnTo>
                  <a:lnTo>
                    <a:pt x="20" y="5"/>
                  </a:lnTo>
                  <a:lnTo>
                    <a:pt x="21" y="5"/>
                  </a:lnTo>
                  <a:lnTo>
                    <a:pt x="23" y="5"/>
                  </a:lnTo>
                  <a:lnTo>
                    <a:pt x="24" y="5"/>
                  </a:lnTo>
                  <a:lnTo>
                    <a:pt x="25" y="5"/>
                  </a:lnTo>
                  <a:lnTo>
                    <a:pt x="25" y="4"/>
                  </a:lnTo>
                  <a:lnTo>
                    <a:pt x="24" y="4"/>
                  </a:lnTo>
                  <a:lnTo>
                    <a:pt x="24" y="4"/>
                  </a:lnTo>
                  <a:lnTo>
                    <a:pt x="29" y="4"/>
                  </a:lnTo>
                  <a:lnTo>
                    <a:pt x="29" y="5"/>
                  </a:lnTo>
                  <a:lnTo>
                    <a:pt x="27" y="5"/>
                  </a:lnTo>
                  <a:lnTo>
                    <a:pt x="27" y="5"/>
                  </a:lnTo>
                  <a:lnTo>
                    <a:pt x="28" y="5"/>
                  </a:lnTo>
                  <a:lnTo>
                    <a:pt x="29" y="6"/>
                  </a:lnTo>
                  <a:lnTo>
                    <a:pt x="30" y="6"/>
                  </a:lnTo>
                  <a:lnTo>
                    <a:pt x="32" y="8"/>
                  </a:lnTo>
                  <a:lnTo>
                    <a:pt x="33" y="9"/>
                  </a:lnTo>
                  <a:lnTo>
                    <a:pt x="32" y="10"/>
                  </a:lnTo>
                  <a:lnTo>
                    <a:pt x="32" y="10"/>
                  </a:lnTo>
                  <a:lnTo>
                    <a:pt x="33" y="10"/>
                  </a:lnTo>
                  <a:lnTo>
                    <a:pt x="34" y="10"/>
                  </a:lnTo>
                  <a:lnTo>
                    <a:pt x="35" y="10"/>
                  </a:lnTo>
                  <a:lnTo>
                    <a:pt x="35" y="11"/>
                  </a:lnTo>
                  <a:lnTo>
                    <a:pt x="33" y="12"/>
                  </a:lnTo>
                  <a:lnTo>
                    <a:pt x="33" y="13"/>
                  </a:lnTo>
                  <a:lnTo>
                    <a:pt x="34" y="13"/>
                  </a:lnTo>
                  <a:lnTo>
                    <a:pt x="32" y="14"/>
                  </a:lnTo>
                  <a:lnTo>
                    <a:pt x="32" y="15"/>
                  </a:lnTo>
                  <a:lnTo>
                    <a:pt x="31" y="16"/>
                  </a:lnTo>
                  <a:lnTo>
                    <a:pt x="31" y="16"/>
                  </a:lnTo>
                  <a:lnTo>
                    <a:pt x="33" y="18"/>
                  </a:lnTo>
                  <a:lnTo>
                    <a:pt x="33" y="19"/>
                  </a:lnTo>
                  <a:lnTo>
                    <a:pt x="32" y="20"/>
                  </a:lnTo>
                  <a:lnTo>
                    <a:pt x="31" y="20"/>
                  </a:lnTo>
                  <a:lnTo>
                    <a:pt x="30" y="21"/>
                  </a:lnTo>
                  <a:lnTo>
                    <a:pt x="28" y="21"/>
                  </a:lnTo>
                  <a:lnTo>
                    <a:pt x="27" y="22"/>
                  </a:lnTo>
                  <a:lnTo>
                    <a:pt x="26" y="22"/>
                  </a:lnTo>
                  <a:lnTo>
                    <a:pt x="24" y="21"/>
                  </a:lnTo>
                  <a:lnTo>
                    <a:pt x="22" y="21"/>
                  </a:lnTo>
                  <a:lnTo>
                    <a:pt x="23" y="22"/>
                  </a:lnTo>
                  <a:lnTo>
                    <a:pt x="24" y="22"/>
                  </a:lnTo>
                  <a:lnTo>
                    <a:pt x="24" y="24"/>
                  </a:lnTo>
                  <a:lnTo>
                    <a:pt x="24" y="25"/>
                  </a:lnTo>
                  <a:lnTo>
                    <a:pt x="26" y="26"/>
                  </a:lnTo>
                  <a:lnTo>
                    <a:pt x="26" y="26"/>
                  </a:lnTo>
                  <a:lnTo>
                    <a:pt x="24" y="27"/>
                  </a:lnTo>
                  <a:lnTo>
                    <a:pt x="24" y="28"/>
                  </a:lnTo>
                  <a:lnTo>
                    <a:pt x="21" y="29"/>
                  </a:lnTo>
                  <a:lnTo>
                    <a:pt x="20" y="30"/>
                  </a:lnTo>
                  <a:lnTo>
                    <a:pt x="18" y="30"/>
                  </a:lnTo>
                  <a:lnTo>
                    <a:pt x="17" y="28"/>
                  </a:lnTo>
                  <a:lnTo>
                    <a:pt x="16" y="26"/>
                  </a:lnTo>
                  <a:lnTo>
                    <a:pt x="15" y="25"/>
                  </a:lnTo>
                  <a:lnTo>
                    <a:pt x="16" y="23"/>
                  </a:lnTo>
                  <a:lnTo>
                    <a:pt x="15" y="22"/>
                  </a:lnTo>
                  <a:lnTo>
                    <a:pt x="15" y="21"/>
                  </a:lnTo>
                  <a:lnTo>
                    <a:pt x="14" y="20"/>
                  </a:lnTo>
                  <a:lnTo>
                    <a:pt x="15" y="18"/>
                  </a:lnTo>
                  <a:lnTo>
                    <a:pt x="15" y="16"/>
                  </a:lnTo>
                  <a:lnTo>
                    <a:pt x="15" y="16"/>
                  </a:lnTo>
                  <a:lnTo>
                    <a:pt x="15" y="16"/>
                  </a:lnTo>
                  <a:lnTo>
                    <a:pt x="13" y="16"/>
                  </a:lnTo>
                  <a:lnTo>
                    <a:pt x="12" y="16"/>
                  </a:lnTo>
                  <a:lnTo>
                    <a:pt x="10" y="16"/>
                  </a:lnTo>
                  <a:lnTo>
                    <a:pt x="9" y="14"/>
                  </a:lnTo>
                  <a:lnTo>
                    <a:pt x="7" y="13"/>
                  </a:lnTo>
                  <a:lnTo>
                    <a:pt x="5" y="14"/>
                  </a:lnTo>
                  <a:lnTo>
                    <a:pt x="4" y="13"/>
                  </a:lnTo>
                  <a:lnTo>
                    <a:pt x="3" y="13"/>
                  </a:lnTo>
                  <a:lnTo>
                    <a:pt x="3" y="10"/>
                  </a:lnTo>
                  <a:lnTo>
                    <a:pt x="2" y="9"/>
                  </a:lnTo>
                  <a:lnTo>
                    <a:pt x="1" y="8"/>
                  </a:lnTo>
                  <a:lnTo>
                    <a:pt x="0" y="8"/>
                  </a:lnTo>
                  <a:lnTo>
                    <a:pt x="1" y="7"/>
                  </a:lnTo>
                  <a:lnTo>
                    <a:pt x="1" y="5"/>
                  </a:lnTo>
                  <a:lnTo>
                    <a:pt x="2" y="4"/>
                  </a:lnTo>
                  <a:lnTo>
                    <a:pt x="4" y="1"/>
                  </a:lnTo>
                  <a:lnTo>
                    <a:pt x="5" y="1"/>
                  </a:lnTo>
                  <a:lnTo>
                    <a:pt x="5" y="1"/>
                  </a:lnTo>
                </a:path>
              </a:pathLst>
            </a:custGeom>
            <a:solidFill>
              <a:srgbClr val="D4D4D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4781" name="Freeform 1117" hidden="1"/>
            <p:cNvSpPr>
              <a:spLocks/>
            </p:cNvSpPr>
            <p:nvPr/>
          </p:nvSpPr>
          <p:spPr bwMode="auto">
            <a:xfrm>
              <a:off x="829" y="1423"/>
              <a:ext cx="184" cy="223"/>
            </a:xfrm>
            <a:custGeom>
              <a:avLst/>
              <a:gdLst/>
              <a:ahLst/>
              <a:cxnLst>
                <a:cxn ang="0">
                  <a:pos x="14" y="4"/>
                </a:cxn>
                <a:cxn ang="0">
                  <a:pos x="12" y="3"/>
                </a:cxn>
                <a:cxn ang="0">
                  <a:pos x="12" y="3"/>
                </a:cxn>
                <a:cxn ang="0">
                  <a:pos x="9" y="3"/>
                </a:cxn>
                <a:cxn ang="0">
                  <a:pos x="9" y="2"/>
                </a:cxn>
                <a:cxn ang="0">
                  <a:pos x="8" y="2"/>
                </a:cxn>
                <a:cxn ang="0">
                  <a:pos x="6" y="1"/>
                </a:cxn>
                <a:cxn ang="0">
                  <a:pos x="5" y="0"/>
                </a:cxn>
                <a:cxn ang="0">
                  <a:pos x="3" y="2"/>
                </a:cxn>
                <a:cxn ang="0">
                  <a:pos x="2" y="2"/>
                </a:cxn>
                <a:cxn ang="0">
                  <a:pos x="2" y="2"/>
                </a:cxn>
                <a:cxn ang="0">
                  <a:pos x="2" y="3"/>
                </a:cxn>
                <a:cxn ang="0">
                  <a:pos x="1" y="5"/>
                </a:cxn>
                <a:cxn ang="0">
                  <a:pos x="1" y="6"/>
                </a:cxn>
                <a:cxn ang="0">
                  <a:pos x="0" y="6"/>
                </a:cxn>
                <a:cxn ang="0">
                  <a:pos x="0" y="10"/>
                </a:cxn>
                <a:cxn ang="0">
                  <a:pos x="1" y="11"/>
                </a:cxn>
                <a:cxn ang="0">
                  <a:pos x="2" y="9"/>
                </a:cxn>
                <a:cxn ang="0">
                  <a:pos x="2" y="10"/>
                </a:cxn>
                <a:cxn ang="0">
                  <a:pos x="2" y="12"/>
                </a:cxn>
                <a:cxn ang="0">
                  <a:pos x="1" y="13"/>
                </a:cxn>
                <a:cxn ang="0">
                  <a:pos x="1" y="14"/>
                </a:cxn>
                <a:cxn ang="0">
                  <a:pos x="0" y="14"/>
                </a:cxn>
                <a:cxn ang="0">
                  <a:pos x="1" y="15"/>
                </a:cxn>
                <a:cxn ang="0">
                  <a:pos x="2" y="15"/>
                </a:cxn>
                <a:cxn ang="0">
                  <a:pos x="2" y="16"/>
                </a:cxn>
                <a:cxn ang="0">
                  <a:pos x="3" y="16"/>
                </a:cxn>
                <a:cxn ang="0">
                  <a:pos x="3" y="17"/>
                </a:cxn>
                <a:cxn ang="0">
                  <a:pos x="4" y="16"/>
                </a:cxn>
                <a:cxn ang="0">
                  <a:pos x="5" y="16"/>
                </a:cxn>
                <a:cxn ang="0">
                  <a:pos x="5" y="14"/>
                </a:cxn>
                <a:cxn ang="0">
                  <a:pos x="6" y="13"/>
                </a:cxn>
                <a:cxn ang="0">
                  <a:pos x="7" y="13"/>
                </a:cxn>
                <a:cxn ang="0">
                  <a:pos x="7" y="12"/>
                </a:cxn>
                <a:cxn ang="0">
                  <a:pos x="11" y="10"/>
                </a:cxn>
                <a:cxn ang="0">
                  <a:pos x="13" y="8"/>
                </a:cxn>
                <a:cxn ang="0">
                  <a:pos x="14" y="6"/>
                </a:cxn>
                <a:cxn ang="0">
                  <a:pos x="14" y="6"/>
                </a:cxn>
                <a:cxn ang="0">
                  <a:pos x="13" y="4"/>
                </a:cxn>
                <a:cxn ang="0">
                  <a:pos x="13" y="4"/>
                </a:cxn>
                <a:cxn ang="0">
                  <a:pos x="14" y="4"/>
                </a:cxn>
                <a:cxn ang="0">
                  <a:pos x="14" y="4"/>
                </a:cxn>
              </a:cxnLst>
              <a:rect l="0" t="0" r="r" b="b"/>
              <a:pathLst>
                <a:path w="14" h="17">
                  <a:moveTo>
                    <a:pt x="14" y="4"/>
                  </a:moveTo>
                  <a:lnTo>
                    <a:pt x="12" y="3"/>
                  </a:lnTo>
                  <a:lnTo>
                    <a:pt x="12" y="3"/>
                  </a:lnTo>
                  <a:lnTo>
                    <a:pt x="9" y="3"/>
                  </a:lnTo>
                  <a:lnTo>
                    <a:pt x="9" y="2"/>
                  </a:lnTo>
                  <a:lnTo>
                    <a:pt x="8" y="2"/>
                  </a:lnTo>
                  <a:lnTo>
                    <a:pt x="6" y="1"/>
                  </a:lnTo>
                  <a:lnTo>
                    <a:pt x="5" y="0"/>
                  </a:lnTo>
                  <a:lnTo>
                    <a:pt x="3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3"/>
                  </a:lnTo>
                  <a:lnTo>
                    <a:pt x="1" y="5"/>
                  </a:lnTo>
                  <a:lnTo>
                    <a:pt x="1" y="6"/>
                  </a:lnTo>
                  <a:lnTo>
                    <a:pt x="0" y="6"/>
                  </a:lnTo>
                  <a:lnTo>
                    <a:pt x="0" y="10"/>
                  </a:lnTo>
                  <a:lnTo>
                    <a:pt x="1" y="11"/>
                  </a:lnTo>
                  <a:lnTo>
                    <a:pt x="2" y="9"/>
                  </a:lnTo>
                  <a:lnTo>
                    <a:pt x="2" y="10"/>
                  </a:lnTo>
                  <a:lnTo>
                    <a:pt x="2" y="12"/>
                  </a:lnTo>
                  <a:lnTo>
                    <a:pt x="1" y="13"/>
                  </a:lnTo>
                  <a:lnTo>
                    <a:pt x="1" y="14"/>
                  </a:lnTo>
                  <a:lnTo>
                    <a:pt x="0" y="14"/>
                  </a:lnTo>
                  <a:lnTo>
                    <a:pt x="1" y="15"/>
                  </a:lnTo>
                  <a:lnTo>
                    <a:pt x="2" y="15"/>
                  </a:lnTo>
                  <a:lnTo>
                    <a:pt x="2" y="16"/>
                  </a:lnTo>
                  <a:lnTo>
                    <a:pt x="3" y="16"/>
                  </a:lnTo>
                  <a:lnTo>
                    <a:pt x="3" y="17"/>
                  </a:lnTo>
                  <a:lnTo>
                    <a:pt x="4" y="16"/>
                  </a:lnTo>
                  <a:lnTo>
                    <a:pt x="5" y="16"/>
                  </a:lnTo>
                  <a:lnTo>
                    <a:pt x="5" y="14"/>
                  </a:lnTo>
                  <a:lnTo>
                    <a:pt x="6" y="13"/>
                  </a:lnTo>
                  <a:lnTo>
                    <a:pt x="7" y="13"/>
                  </a:lnTo>
                  <a:lnTo>
                    <a:pt x="7" y="12"/>
                  </a:lnTo>
                  <a:lnTo>
                    <a:pt x="11" y="10"/>
                  </a:lnTo>
                  <a:lnTo>
                    <a:pt x="13" y="8"/>
                  </a:lnTo>
                  <a:lnTo>
                    <a:pt x="14" y="6"/>
                  </a:lnTo>
                  <a:lnTo>
                    <a:pt x="14" y="6"/>
                  </a:lnTo>
                  <a:lnTo>
                    <a:pt x="13" y="4"/>
                  </a:lnTo>
                  <a:lnTo>
                    <a:pt x="13" y="4"/>
                  </a:lnTo>
                  <a:lnTo>
                    <a:pt x="14" y="4"/>
                  </a:lnTo>
                  <a:lnTo>
                    <a:pt x="14" y="4"/>
                  </a:lnTo>
                </a:path>
              </a:pathLst>
            </a:custGeom>
            <a:solidFill>
              <a:srgbClr val="D4D4D4"/>
            </a:solidFill>
            <a:ln w="9525" cap="flat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4782" name="Freeform 1118" hidden="1"/>
            <p:cNvSpPr>
              <a:spLocks/>
            </p:cNvSpPr>
            <p:nvPr/>
          </p:nvSpPr>
          <p:spPr bwMode="auto">
            <a:xfrm>
              <a:off x="1445" y="2131"/>
              <a:ext cx="275" cy="302"/>
            </a:xfrm>
            <a:custGeom>
              <a:avLst/>
              <a:gdLst/>
              <a:ahLst/>
              <a:cxnLst>
                <a:cxn ang="0">
                  <a:pos x="0" y="9"/>
                </a:cxn>
                <a:cxn ang="0">
                  <a:pos x="1" y="6"/>
                </a:cxn>
                <a:cxn ang="0">
                  <a:pos x="1" y="4"/>
                </a:cxn>
                <a:cxn ang="0">
                  <a:pos x="2" y="3"/>
                </a:cxn>
                <a:cxn ang="0">
                  <a:pos x="2" y="2"/>
                </a:cxn>
                <a:cxn ang="0">
                  <a:pos x="7" y="0"/>
                </a:cxn>
                <a:cxn ang="0">
                  <a:pos x="9" y="0"/>
                </a:cxn>
                <a:cxn ang="0">
                  <a:pos x="10" y="1"/>
                </a:cxn>
                <a:cxn ang="0">
                  <a:pos x="12" y="3"/>
                </a:cxn>
                <a:cxn ang="0">
                  <a:pos x="12" y="3"/>
                </a:cxn>
                <a:cxn ang="0">
                  <a:pos x="12" y="4"/>
                </a:cxn>
                <a:cxn ang="0">
                  <a:pos x="12" y="7"/>
                </a:cxn>
                <a:cxn ang="0">
                  <a:pos x="12" y="8"/>
                </a:cxn>
                <a:cxn ang="0">
                  <a:pos x="14" y="8"/>
                </a:cxn>
                <a:cxn ang="0">
                  <a:pos x="16" y="8"/>
                </a:cxn>
                <a:cxn ang="0">
                  <a:pos x="18" y="9"/>
                </a:cxn>
                <a:cxn ang="0">
                  <a:pos x="18" y="9"/>
                </a:cxn>
                <a:cxn ang="0">
                  <a:pos x="18" y="12"/>
                </a:cxn>
                <a:cxn ang="0">
                  <a:pos x="19" y="13"/>
                </a:cxn>
                <a:cxn ang="0">
                  <a:pos x="19" y="13"/>
                </a:cxn>
                <a:cxn ang="0">
                  <a:pos x="21" y="13"/>
                </a:cxn>
                <a:cxn ang="0">
                  <a:pos x="21" y="13"/>
                </a:cxn>
                <a:cxn ang="0">
                  <a:pos x="21" y="15"/>
                </a:cxn>
                <a:cxn ang="0">
                  <a:pos x="21" y="18"/>
                </a:cxn>
                <a:cxn ang="0">
                  <a:pos x="20" y="20"/>
                </a:cxn>
                <a:cxn ang="0">
                  <a:pos x="18" y="23"/>
                </a:cxn>
                <a:cxn ang="0">
                  <a:pos x="15" y="23"/>
                </a:cxn>
                <a:cxn ang="0">
                  <a:pos x="13" y="23"/>
                </a:cxn>
                <a:cxn ang="0">
                  <a:pos x="11" y="22"/>
                </a:cxn>
                <a:cxn ang="0">
                  <a:pos x="11" y="22"/>
                </a:cxn>
                <a:cxn ang="0">
                  <a:pos x="11" y="21"/>
                </a:cxn>
                <a:cxn ang="0">
                  <a:pos x="13" y="18"/>
                </a:cxn>
                <a:cxn ang="0">
                  <a:pos x="12" y="17"/>
                </a:cxn>
                <a:cxn ang="0">
                  <a:pos x="11" y="16"/>
                </a:cxn>
                <a:cxn ang="0">
                  <a:pos x="8" y="14"/>
                </a:cxn>
                <a:cxn ang="0">
                  <a:pos x="5" y="13"/>
                </a:cxn>
                <a:cxn ang="0">
                  <a:pos x="4" y="12"/>
                </a:cxn>
                <a:cxn ang="0">
                  <a:pos x="2" y="11"/>
                </a:cxn>
                <a:cxn ang="0">
                  <a:pos x="0" y="9"/>
                </a:cxn>
                <a:cxn ang="0">
                  <a:pos x="0" y="9"/>
                </a:cxn>
                <a:cxn ang="0">
                  <a:pos x="0" y="9"/>
                </a:cxn>
              </a:cxnLst>
              <a:rect l="0" t="0" r="r" b="b"/>
              <a:pathLst>
                <a:path w="21" h="23">
                  <a:moveTo>
                    <a:pt x="0" y="9"/>
                  </a:moveTo>
                  <a:lnTo>
                    <a:pt x="1" y="6"/>
                  </a:lnTo>
                  <a:lnTo>
                    <a:pt x="1" y="4"/>
                  </a:lnTo>
                  <a:lnTo>
                    <a:pt x="2" y="3"/>
                  </a:lnTo>
                  <a:lnTo>
                    <a:pt x="2" y="2"/>
                  </a:lnTo>
                  <a:lnTo>
                    <a:pt x="7" y="0"/>
                  </a:lnTo>
                  <a:lnTo>
                    <a:pt x="9" y="0"/>
                  </a:lnTo>
                  <a:lnTo>
                    <a:pt x="10" y="1"/>
                  </a:lnTo>
                  <a:lnTo>
                    <a:pt x="12" y="3"/>
                  </a:lnTo>
                  <a:lnTo>
                    <a:pt x="12" y="3"/>
                  </a:lnTo>
                  <a:lnTo>
                    <a:pt x="12" y="4"/>
                  </a:lnTo>
                  <a:lnTo>
                    <a:pt x="12" y="7"/>
                  </a:lnTo>
                  <a:lnTo>
                    <a:pt x="12" y="8"/>
                  </a:lnTo>
                  <a:lnTo>
                    <a:pt x="14" y="8"/>
                  </a:lnTo>
                  <a:lnTo>
                    <a:pt x="16" y="8"/>
                  </a:lnTo>
                  <a:lnTo>
                    <a:pt x="18" y="9"/>
                  </a:lnTo>
                  <a:lnTo>
                    <a:pt x="18" y="9"/>
                  </a:lnTo>
                  <a:lnTo>
                    <a:pt x="18" y="12"/>
                  </a:lnTo>
                  <a:lnTo>
                    <a:pt x="19" y="13"/>
                  </a:lnTo>
                  <a:lnTo>
                    <a:pt x="19" y="13"/>
                  </a:lnTo>
                  <a:lnTo>
                    <a:pt x="21" y="13"/>
                  </a:lnTo>
                  <a:lnTo>
                    <a:pt x="21" y="13"/>
                  </a:lnTo>
                  <a:lnTo>
                    <a:pt x="21" y="15"/>
                  </a:lnTo>
                  <a:lnTo>
                    <a:pt x="21" y="18"/>
                  </a:lnTo>
                  <a:lnTo>
                    <a:pt x="20" y="20"/>
                  </a:lnTo>
                  <a:lnTo>
                    <a:pt x="18" y="23"/>
                  </a:lnTo>
                  <a:lnTo>
                    <a:pt x="15" y="23"/>
                  </a:lnTo>
                  <a:lnTo>
                    <a:pt x="13" y="23"/>
                  </a:lnTo>
                  <a:lnTo>
                    <a:pt x="11" y="22"/>
                  </a:lnTo>
                  <a:lnTo>
                    <a:pt x="11" y="22"/>
                  </a:lnTo>
                  <a:lnTo>
                    <a:pt x="11" y="21"/>
                  </a:lnTo>
                  <a:lnTo>
                    <a:pt x="13" y="18"/>
                  </a:lnTo>
                  <a:lnTo>
                    <a:pt x="12" y="17"/>
                  </a:lnTo>
                  <a:lnTo>
                    <a:pt x="11" y="16"/>
                  </a:lnTo>
                  <a:lnTo>
                    <a:pt x="8" y="14"/>
                  </a:lnTo>
                  <a:lnTo>
                    <a:pt x="5" y="13"/>
                  </a:lnTo>
                  <a:lnTo>
                    <a:pt x="4" y="12"/>
                  </a:lnTo>
                  <a:lnTo>
                    <a:pt x="2" y="11"/>
                  </a:lnTo>
                  <a:lnTo>
                    <a:pt x="0" y="9"/>
                  </a:lnTo>
                  <a:lnTo>
                    <a:pt x="0" y="9"/>
                  </a:lnTo>
                  <a:lnTo>
                    <a:pt x="0" y="9"/>
                  </a:lnTo>
                </a:path>
              </a:pathLst>
            </a:custGeom>
            <a:solidFill>
              <a:srgbClr val="D4D4D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4783" name="Freeform 1119" hidden="1"/>
            <p:cNvSpPr>
              <a:spLocks/>
            </p:cNvSpPr>
            <p:nvPr/>
          </p:nvSpPr>
          <p:spPr bwMode="auto">
            <a:xfrm>
              <a:off x="1720" y="1279"/>
              <a:ext cx="105" cy="131"/>
            </a:xfrm>
            <a:custGeom>
              <a:avLst/>
              <a:gdLst/>
              <a:ahLst/>
              <a:cxnLst>
                <a:cxn ang="0">
                  <a:pos x="8" y="4"/>
                </a:cxn>
                <a:cxn ang="0">
                  <a:pos x="8" y="4"/>
                </a:cxn>
                <a:cxn ang="0">
                  <a:pos x="7" y="3"/>
                </a:cxn>
                <a:cxn ang="0">
                  <a:pos x="5" y="2"/>
                </a:cxn>
                <a:cxn ang="0">
                  <a:pos x="2" y="0"/>
                </a:cxn>
                <a:cxn ang="0">
                  <a:pos x="1" y="1"/>
                </a:cxn>
                <a:cxn ang="0">
                  <a:pos x="0" y="2"/>
                </a:cxn>
                <a:cxn ang="0">
                  <a:pos x="1" y="4"/>
                </a:cxn>
                <a:cxn ang="0">
                  <a:pos x="1" y="5"/>
                </a:cxn>
                <a:cxn ang="0">
                  <a:pos x="1" y="8"/>
                </a:cxn>
                <a:cxn ang="0">
                  <a:pos x="0" y="9"/>
                </a:cxn>
                <a:cxn ang="0">
                  <a:pos x="1" y="10"/>
                </a:cxn>
                <a:cxn ang="0">
                  <a:pos x="3" y="9"/>
                </a:cxn>
                <a:cxn ang="0">
                  <a:pos x="4" y="9"/>
                </a:cxn>
                <a:cxn ang="0">
                  <a:pos x="5" y="8"/>
                </a:cxn>
                <a:cxn ang="0">
                  <a:pos x="6" y="7"/>
                </a:cxn>
                <a:cxn ang="0">
                  <a:pos x="8" y="4"/>
                </a:cxn>
                <a:cxn ang="0">
                  <a:pos x="8" y="4"/>
                </a:cxn>
              </a:cxnLst>
              <a:rect l="0" t="0" r="r" b="b"/>
              <a:pathLst>
                <a:path w="8" h="10">
                  <a:moveTo>
                    <a:pt x="8" y="4"/>
                  </a:moveTo>
                  <a:lnTo>
                    <a:pt x="8" y="4"/>
                  </a:lnTo>
                  <a:lnTo>
                    <a:pt x="7" y="3"/>
                  </a:lnTo>
                  <a:lnTo>
                    <a:pt x="5" y="2"/>
                  </a:lnTo>
                  <a:lnTo>
                    <a:pt x="2" y="0"/>
                  </a:lnTo>
                  <a:lnTo>
                    <a:pt x="1" y="1"/>
                  </a:lnTo>
                  <a:lnTo>
                    <a:pt x="0" y="2"/>
                  </a:lnTo>
                  <a:lnTo>
                    <a:pt x="1" y="4"/>
                  </a:lnTo>
                  <a:lnTo>
                    <a:pt x="1" y="5"/>
                  </a:lnTo>
                  <a:lnTo>
                    <a:pt x="1" y="8"/>
                  </a:lnTo>
                  <a:lnTo>
                    <a:pt x="0" y="9"/>
                  </a:lnTo>
                  <a:lnTo>
                    <a:pt x="1" y="10"/>
                  </a:lnTo>
                  <a:lnTo>
                    <a:pt x="3" y="9"/>
                  </a:lnTo>
                  <a:lnTo>
                    <a:pt x="4" y="9"/>
                  </a:lnTo>
                  <a:lnTo>
                    <a:pt x="5" y="8"/>
                  </a:lnTo>
                  <a:lnTo>
                    <a:pt x="6" y="7"/>
                  </a:lnTo>
                  <a:lnTo>
                    <a:pt x="8" y="4"/>
                  </a:lnTo>
                  <a:lnTo>
                    <a:pt x="8" y="4"/>
                  </a:lnTo>
                </a:path>
              </a:pathLst>
            </a:custGeom>
            <a:solidFill>
              <a:srgbClr val="D4D4D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4784" name="Freeform 1120" hidden="1"/>
            <p:cNvSpPr>
              <a:spLocks/>
            </p:cNvSpPr>
            <p:nvPr/>
          </p:nvSpPr>
          <p:spPr bwMode="auto">
            <a:xfrm>
              <a:off x="1589" y="2537"/>
              <a:ext cx="184" cy="197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1" y="1"/>
                </a:cxn>
                <a:cxn ang="0">
                  <a:pos x="1" y="4"/>
                </a:cxn>
                <a:cxn ang="0">
                  <a:pos x="1" y="6"/>
                </a:cxn>
                <a:cxn ang="0">
                  <a:pos x="1" y="9"/>
                </a:cxn>
                <a:cxn ang="0">
                  <a:pos x="0" y="10"/>
                </a:cxn>
                <a:cxn ang="0">
                  <a:pos x="0" y="12"/>
                </a:cxn>
                <a:cxn ang="0">
                  <a:pos x="0" y="12"/>
                </a:cxn>
                <a:cxn ang="0">
                  <a:pos x="1" y="13"/>
                </a:cxn>
                <a:cxn ang="0">
                  <a:pos x="3" y="13"/>
                </a:cxn>
                <a:cxn ang="0">
                  <a:pos x="6" y="15"/>
                </a:cxn>
                <a:cxn ang="0">
                  <a:pos x="7" y="14"/>
                </a:cxn>
                <a:cxn ang="0">
                  <a:pos x="9" y="15"/>
                </a:cxn>
                <a:cxn ang="0">
                  <a:pos x="11" y="14"/>
                </a:cxn>
                <a:cxn ang="0">
                  <a:pos x="13" y="11"/>
                </a:cxn>
                <a:cxn ang="0">
                  <a:pos x="13" y="11"/>
                </a:cxn>
                <a:cxn ang="0">
                  <a:pos x="13" y="9"/>
                </a:cxn>
                <a:cxn ang="0">
                  <a:pos x="14" y="8"/>
                </a:cxn>
                <a:cxn ang="0">
                  <a:pos x="12" y="7"/>
                </a:cxn>
                <a:cxn ang="0">
                  <a:pos x="12" y="6"/>
                </a:cxn>
                <a:cxn ang="0">
                  <a:pos x="10" y="5"/>
                </a:cxn>
                <a:cxn ang="0">
                  <a:pos x="10" y="4"/>
                </a:cxn>
                <a:cxn ang="0">
                  <a:pos x="8" y="4"/>
                </a:cxn>
                <a:cxn ang="0">
                  <a:pos x="7" y="2"/>
                </a:cxn>
                <a:cxn ang="0">
                  <a:pos x="7" y="3"/>
                </a:cxn>
                <a:cxn ang="0">
                  <a:pos x="6" y="3"/>
                </a:cxn>
                <a:cxn ang="0">
                  <a:pos x="6" y="2"/>
                </a:cxn>
                <a:cxn ang="0">
                  <a:pos x="4" y="0"/>
                </a:cxn>
                <a:cxn ang="0">
                  <a:pos x="3" y="0"/>
                </a:cxn>
                <a:cxn ang="0">
                  <a:pos x="3" y="0"/>
                </a:cxn>
                <a:cxn ang="0">
                  <a:pos x="2" y="0"/>
                </a:cxn>
                <a:cxn ang="0">
                  <a:pos x="2" y="0"/>
                </a:cxn>
              </a:cxnLst>
              <a:rect l="0" t="0" r="r" b="b"/>
              <a:pathLst>
                <a:path w="14" h="15">
                  <a:moveTo>
                    <a:pt x="2" y="0"/>
                  </a:moveTo>
                  <a:lnTo>
                    <a:pt x="1" y="1"/>
                  </a:lnTo>
                  <a:lnTo>
                    <a:pt x="1" y="4"/>
                  </a:lnTo>
                  <a:lnTo>
                    <a:pt x="1" y="6"/>
                  </a:lnTo>
                  <a:lnTo>
                    <a:pt x="1" y="9"/>
                  </a:lnTo>
                  <a:lnTo>
                    <a:pt x="0" y="10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1" y="13"/>
                  </a:lnTo>
                  <a:lnTo>
                    <a:pt x="3" y="13"/>
                  </a:lnTo>
                  <a:lnTo>
                    <a:pt x="6" y="15"/>
                  </a:lnTo>
                  <a:lnTo>
                    <a:pt x="7" y="14"/>
                  </a:lnTo>
                  <a:lnTo>
                    <a:pt x="9" y="15"/>
                  </a:lnTo>
                  <a:lnTo>
                    <a:pt x="11" y="14"/>
                  </a:lnTo>
                  <a:lnTo>
                    <a:pt x="13" y="11"/>
                  </a:lnTo>
                  <a:lnTo>
                    <a:pt x="13" y="11"/>
                  </a:lnTo>
                  <a:lnTo>
                    <a:pt x="13" y="9"/>
                  </a:lnTo>
                  <a:lnTo>
                    <a:pt x="14" y="8"/>
                  </a:lnTo>
                  <a:lnTo>
                    <a:pt x="12" y="7"/>
                  </a:lnTo>
                  <a:lnTo>
                    <a:pt x="12" y="6"/>
                  </a:lnTo>
                  <a:lnTo>
                    <a:pt x="10" y="5"/>
                  </a:lnTo>
                  <a:lnTo>
                    <a:pt x="10" y="4"/>
                  </a:lnTo>
                  <a:lnTo>
                    <a:pt x="8" y="4"/>
                  </a:lnTo>
                  <a:lnTo>
                    <a:pt x="7" y="2"/>
                  </a:lnTo>
                  <a:lnTo>
                    <a:pt x="7" y="3"/>
                  </a:lnTo>
                  <a:lnTo>
                    <a:pt x="6" y="3"/>
                  </a:lnTo>
                  <a:lnTo>
                    <a:pt x="6" y="2"/>
                  </a:lnTo>
                  <a:lnTo>
                    <a:pt x="4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2" y="0"/>
                  </a:lnTo>
                  <a:lnTo>
                    <a:pt x="2" y="0"/>
                  </a:lnTo>
                </a:path>
              </a:pathLst>
            </a:custGeom>
            <a:solidFill>
              <a:srgbClr val="D4D4D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4785" name="Freeform 1121" hidden="1"/>
            <p:cNvSpPr>
              <a:spLocks/>
            </p:cNvSpPr>
            <p:nvPr/>
          </p:nvSpPr>
          <p:spPr bwMode="auto">
            <a:xfrm>
              <a:off x="1445" y="2131"/>
              <a:ext cx="275" cy="302"/>
            </a:xfrm>
            <a:custGeom>
              <a:avLst/>
              <a:gdLst/>
              <a:ahLst/>
              <a:cxnLst>
                <a:cxn ang="0">
                  <a:pos x="12" y="3"/>
                </a:cxn>
                <a:cxn ang="0">
                  <a:pos x="12" y="3"/>
                </a:cxn>
                <a:cxn ang="0">
                  <a:pos x="12" y="4"/>
                </a:cxn>
                <a:cxn ang="0">
                  <a:pos x="12" y="7"/>
                </a:cxn>
                <a:cxn ang="0">
                  <a:pos x="12" y="8"/>
                </a:cxn>
                <a:cxn ang="0">
                  <a:pos x="14" y="8"/>
                </a:cxn>
                <a:cxn ang="0">
                  <a:pos x="16" y="8"/>
                </a:cxn>
                <a:cxn ang="0">
                  <a:pos x="18" y="9"/>
                </a:cxn>
                <a:cxn ang="0">
                  <a:pos x="18" y="9"/>
                </a:cxn>
                <a:cxn ang="0">
                  <a:pos x="18" y="12"/>
                </a:cxn>
                <a:cxn ang="0">
                  <a:pos x="19" y="13"/>
                </a:cxn>
                <a:cxn ang="0">
                  <a:pos x="19" y="13"/>
                </a:cxn>
                <a:cxn ang="0">
                  <a:pos x="21" y="13"/>
                </a:cxn>
                <a:cxn ang="0">
                  <a:pos x="21" y="13"/>
                </a:cxn>
                <a:cxn ang="0">
                  <a:pos x="21" y="15"/>
                </a:cxn>
                <a:cxn ang="0">
                  <a:pos x="21" y="18"/>
                </a:cxn>
                <a:cxn ang="0">
                  <a:pos x="20" y="20"/>
                </a:cxn>
                <a:cxn ang="0">
                  <a:pos x="18" y="23"/>
                </a:cxn>
                <a:cxn ang="0">
                  <a:pos x="15" y="23"/>
                </a:cxn>
                <a:cxn ang="0">
                  <a:pos x="13" y="23"/>
                </a:cxn>
                <a:cxn ang="0">
                  <a:pos x="11" y="22"/>
                </a:cxn>
                <a:cxn ang="0">
                  <a:pos x="11" y="22"/>
                </a:cxn>
                <a:cxn ang="0">
                  <a:pos x="11" y="21"/>
                </a:cxn>
                <a:cxn ang="0">
                  <a:pos x="13" y="18"/>
                </a:cxn>
                <a:cxn ang="0">
                  <a:pos x="12" y="17"/>
                </a:cxn>
                <a:cxn ang="0">
                  <a:pos x="11" y="16"/>
                </a:cxn>
                <a:cxn ang="0">
                  <a:pos x="8" y="14"/>
                </a:cxn>
                <a:cxn ang="0">
                  <a:pos x="5" y="13"/>
                </a:cxn>
                <a:cxn ang="0">
                  <a:pos x="4" y="12"/>
                </a:cxn>
                <a:cxn ang="0">
                  <a:pos x="2" y="11"/>
                </a:cxn>
                <a:cxn ang="0">
                  <a:pos x="0" y="9"/>
                </a:cxn>
                <a:cxn ang="0">
                  <a:pos x="0" y="9"/>
                </a:cxn>
                <a:cxn ang="0">
                  <a:pos x="1" y="6"/>
                </a:cxn>
                <a:cxn ang="0">
                  <a:pos x="1" y="4"/>
                </a:cxn>
                <a:cxn ang="0">
                  <a:pos x="2" y="3"/>
                </a:cxn>
                <a:cxn ang="0">
                  <a:pos x="2" y="2"/>
                </a:cxn>
                <a:cxn ang="0">
                  <a:pos x="7" y="0"/>
                </a:cxn>
                <a:cxn ang="0">
                  <a:pos x="9" y="0"/>
                </a:cxn>
                <a:cxn ang="0">
                  <a:pos x="10" y="1"/>
                </a:cxn>
                <a:cxn ang="0">
                  <a:pos x="12" y="3"/>
                </a:cxn>
                <a:cxn ang="0">
                  <a:pos x="12" y="3"/>
                </a:cxn>
              </a:cxnLst>
              <a:rect l="0" t="0" r="r" b="b"/>
              <a:pathLst>
                <a:path w="21" h="23">
                  <a:moveTo>
                    <a:pt x="12" y="3"/>
                  </a:moveTo>
                  <a:lnTo>
                    <a:pt x="12" y="3"/>
                  </a:lnTo>
                  <a:lnTo>
                    <a:pt x="12" y="4"/>
                  </a:lnTo>
                  <a:lnTo>
                    <a:pt x="12" y="7"/>
                  </a:lnTo>
                  <a:lnTo>
                    <a:pt x="12" y="8"/>
                  </a:lnTo>
                  <a:lnTo>
                    <a:pt x="14" y="8"/>
                  </a:lnTo>
                  <a:lnTo>
                    <a:pt x="16" y="8"/>
                  </a:lnTo>
                  <a:lnTo>
                    <a:pt x="18" y="9"/>
                  </a:lnTo>
                  <a:lnTo>
                    <a:pt x="18" y="9"/>
                  </a:lnTo>
                  <a:lnTo>
                    <a:pt x="18" y="12"/>
                  </a:lnTo>
                  <a:lnTo>
                    <a:pt x="19" y="13"/>
                  </a:lnTo>
                  <a:lnTo>
                    <a:pt x="19" y="13"/>
                  </a:lnTo>
                  <a:lnTo>
                    <a:pt x="21" y="13"/>
                  </a:lnTo>
                  <a:lnTo>
                    <a:pt x="21" y="13"/>
                  </a:lnTo>
                  <a:lnTo>
                    <a:pt x="21" y="15"/>
                  </a:lnTo>
                  <a:lnTo>
                    <a:pt x="21" y="18"/>
                  </a:lnTo>
                  <a:lnTo>
                    <a:pt x="20" y="20"/>
                  </a:lnTo>
                  <a:lnTo>
                    <a:pt x="18" y="23"/>
                  </a:lnTo>
                  <a:lnTo>
                    <a:pt x="15" y="23"/>
                  </a:lnTo>
                  <a:lnTo>
                    <a:pt x="13" y="23"/>
                  </a:lnTo>
                  <a:lnTo>
                    <a:pt x="11" y="22"/>
                  </a:lnTo>
                  <a:lnTo>
                    <a:pt x="11" y="22"/>
                  </a:lnTo>
                  <a:lnTo>
                    <a:pt x="11" y="21"/>
                  </a:lnTo>
                  <a:lnTo>
                    <a:pt x="13" y="18"/>
                  </a:lnTo>
                  <a:lnTo>
                    <a:pt x="12" y="17"/>
                  </a:lnTo>
                  <a:lnTo>
                    <a:pt x="11" y="16"/>
                  </a:lnTo>
                  <a:lnTo>
                    <a:pt x="8" y="14"/>
                  </a:lnTo>
                  <a:lnTo>
                    <a:pt x="5" y="13"/>
                  </a:lnTo>
                  <a:lnTo>
                    <a:pt x="4" y="12"/>
                  </a:lnTo>
                  <a:lnTo>
                    <a:pt x="2" y="11"/>
                  </a:lnTo>
                  <a:lnTo>
                    <a:pt x="0" y="9"/>
                  </a:lnTo>
                  <a:lnTo>
                    <a:pt x="0" y="9"/>
                  </a:lnTo>
                  <a:lnTo>
                    <a:pt x="1" y="6"/>
                  </a:lnTo>
                  <a:lnTo>
                    <a:pt x="1" y="4"/>
                  </a:lnTo>
                  <a:lnTo>
                    <a:pt x="2" y="3"/>
                  </a:lnTo>
                  <a:lnTo>
                    <a:pt x="2" y="2"/>
                  </a:lnTo>
                  <a:lnTo>
                    <a:pt x="7" y="0"/>
                  </a:lnTo>
                  <a:lnTo>
                    <a:pt x="9" y="0"/>
                  </a:lnTo>
                  <a:lnTo>
                    <a:pt x="10" y="1"/>
                  </a:lnTo>
                  <a:lnTo>
                    <a:pt x="12" y="3"/>
                  </a:lnTo>
                  <a:lnTo>
                    <a:pt x="12" y="3"/>
                  </a:lnTo>
                </a:path>
              </a:pathLst>
            </a:custGeom>
            <a:solidFill>
              <a:srgbClr val="D4D4D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4786" name="Freeform 1122" hidden="1"/>
            <p:cNvSpPr>
              <a:spLocks/>
            </p:cNvSpPr>
            <p:nvPr/>
          </p:nvSpPr>
          <p:spPr bwMode="auto">
            <a:xfrm>
              <a:off x="1497" y="3494"/>
              <a:ext cx="66" cy="53"/>
            </a:xfrm>
            <a:custGeom>
              <a:avLst/>
              <a:gdLst/>
              <a:ahLst/>
              <a:cxnLst>
                <a:cxn ang="0">
                  <a:pos x="5" y="1"/>
                </a:cxn>
                <a:cxn ang="0">
                  <a:pos x="5" y="1"/>
                </a:cxn>
                <a:cxn ang="0">
                  <a:pos x="5" y="1"/>
                </a:cxn>
                <a:cxn ang="0">
                  <a:pos x="3" y="3"/>
                </a:cxn>
                <a:cxn ang="0">
                  <a:pos x="2" y="3"/>
                </a:cxn>
                <a:cxn ang="0">
                  <a:pos x="2" y="4"/>
                </a:cxn>
                <a:cxn ang="0">
                  <a:pos x="1" y="4"/>
                </a:cxn>
                <a:cxn ang="0">
                  <a:pos x="0" y="3"/>
                </a:cxn>
                <a:cxn ang="0">
                  <a:pos x="2" y="3"/>
                </a:cxn>
                <a:cxn ang="0">
                  <a:pos x="2" y="2"/>
                </a:cxn>
                <a:cxn ang="0">
                  <a:pos x="3" y="2"/>
                </a:cxn>
                <a:cxn ang="0">
                  <a:pos x="2" y="1"/>
                </a:cxn>
                <a:cxn ang="0">
                  <a:pos x="2" y="1"/>
                </a:cxn>
                <a:cxn ang="0">
                  <a:pos x="1" y="0"/>
                </a:cxn>
                <a:cxn ang="0">
                  <a:pos x="3" y="1"/>
                </a:cxn>
                <a:cxn ang="0">
                  <a:pos x="5" y="1"/>
                </a:cxn>
                <a:cxn ang="0">
                  <a:pos x="5" y="1"/>
                </a:cxn>
              </a:cxnLst>
              <a:rect l="0" t="0" r="r" b="b"/>
              <a:pathLst>
                <a:path w="5" h="4">
                  <a:moveTo>
                    <a:pt x="5" y="1"/>
                  </a:moveTo>
                  <a:lnTo>
                    <a:pt x="5" y="1"/>
                  </a:lnTo>
                  <a:lnTo>
                    <a:pt x="5" y="1"/>
                  </a:lnTo>
                  <a:lnTo>
                    <a:pt x="3" y="3"/>
                  </a:lnTo>
                  <a:lnTo>
                    <a:pt x="2" y="3"/>
                  </a:lnTo>
                  <a:lnTo>
                    <a:pt x="2" y="4"/>
                  </a:lnTo>
                  <a:lnTo>
                    <a:pt x="1" y="4"/>
                  </a:lnTo>
                  <a:lnTo>
                    <a:pt x="0" y="3"/>
                  </a:lnTo>
                  <a:lnTo>
                    <a:pt x="2" y="3"/>
                  </a:lnTo>
                  <a:lnTo>
                    <a:pt x="2" y="2"/>
                  </a:lnTo>
                  <a:lnTo>
                    <a:pt x="3" y="2"/>
                  </a:lnTo>
                  <a:lnTo>
                    <a:pt x="2" y="1"/>
                  </a:lnTo>
                  <a:lnTo>
                    <a:pt x="2" y="1"/>
                  </a:lnTo>
                  <a:lnTo>
                    <a:pt x="1" y="0"/>
                  </a:lnTo>
                  <a:lnTo>
                    <a:pt x="3" y="1"/>
                  </a:lnTo>
                  <a:lnTo>
                    <a:pt x="5" y="1"/>
                  </a:lnTo>
                  <a:lnTo>
                    <a:pt x="5" y="1"/>
                  </a:lnTo>
                </a:path>
              </a:pathLst>
            </a:custGeom>
            <a:solidFill>
              <a:srgbClr val="D4D4D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4787" name="Freeform 1123" hidden="1"/>
            <p:cNvSpPr>
              <a:spLocks/>
            </p:cNvSpPr>
            <p:nvPr/>
          </p:nvSpPr>
          <p:spPr bwMode="auto">
            <a:xfrm>
              <a:off x="1550" y="3494"/>
              <a:ext cx="65" cy="66"/>
            </a:xfrm>
            <a:custGeom>
              <a:avLst/>
              <a:gdLst/>
              <a:ahLst/>
              <a:cxnLst>
                <a:cxn ang="0">
                  <a:pos x="4" y="2"/>
                </a:cxn>
                <a:cxn ang="0">
                  <a:pos x="3" y="3"/>
                </a:cxn>
                <a:cxn ang="0">
                  <a:pos x="2" y="3"/>
                </a:cxn>
                <a:cxn ang="0">
                  <a:pos x="2" y="4"/>
                </a:cxn>
                <a:cxn ang="0">
                  <a:pos x="1" y="3"/>
                </a:cxn>
                <a:cxn ang="0">
                  <a:pos x="1" y="4"/>
                </a:cxn>
                <a:cxn ang="0">
                  <a:pos x="2" y="4"/>
                </a:cxn>
                <a:cxn ang="0">
                  <a:pos x="1" y="4"/>
                </a:cxn>
                <a:cxn ang="0">
                  <a:pos x="1" y="5"/>
                </a:cxn>
                <a:cxn ang="0">
                  <a:pos x="0" y="4"/>
                </a:cxn>
                <a:cxn ang="0">
                  <a:pos x="0" y="2"/>
                </a:cxn>
                <a:cxn ang="0">
                  <a:pos x="1" y="2"/>
                </a:cxn>
                <a:cxn ang="0">
                  <a:pos x="2" y="2"/>
                </a:cxn>
                <a:cxn ang="0">
                  <a:pos x="1" y="1"/>
                </a:cxn>
                <a:cxn ang="0">
                  <a:pos x="2" y="0"/>
                </a:cxn>
                <a:cxn ang="0">
                  <a:pos x="3" y="0"/>
                </a:cxn>
                <a:cxn ang="0">
                  <a:pos x="3" y="1"/>
                </a:cxn>
                <a:cxn ang="0">
                  <a:pos x="4" y="1"/>
                </a:cxn>
                <a:cxn ang="0">
                  <a:pos x="5" y="2"/>
                </a:cxn>
                <a:cxn ang="0">
                  <a:pos x="4" y="2"/>
                </a:cxn>
                <a:cxn ang="0">
                  <a:pos x="4" y="2"/>
                </a:cxn>
              </a:cxnLst>
              <a:rect l="0" t="0" r="r" b="b"/>
              <a:pathLst>
                <a:path w="5" h="5">
                  <a:moveTo>
                    <a:pt x="4" y="2"/>
                  </a:moveTo>
                  <a:lnTo>
                    <a:pt x="3" y="3"/>
                  </a:lnTo>
                  <a:lnTo>
                    <a:pt x="2" y="3"/>
                  </a:lnTo>
                  <a:lnTo>
                    <a:pt x="2" y="4"/>
                  </a:lnTo>
                  <a:lnTo>
                    <a:pt x="1" y="3"/>
                  </a:lnTo>
                  <a:lnTo>
                    <a:pt x="1" y="4"/>
                  </a:lnTo>
                  <a:lnTo>
                    <a:pt x="2" y="4"/>
                  </a:lnTo>
                  <a:lnTo>
                    <a:pt x="1" y="4"/>
                  </a:lnTo>
                  <a:lnTo>
                    <a:pt x="1" y="5"/>
                  </a:lnTo>
                  <a:lnTo>
                    <a:pt x="0" y="4"/>
                  </a:lnTo>
                  <a:lnTo>
                    <a:pt x="0" y="2"/>
                  </a:lnTo>
                  <a:lnTo>
                    <a:pt x="1" y="2"/>
                  </a:lnTo>
                  <a:lnTo>
                    <a:pt x="2" y="2"/>
                  </a:lnTo>
                  <a:lnTo>
                    <a:pt x="1" y="1"/>
                  </a:lnTo>
                  <a:lnTo>
                    <a:pt x="2" y="0"/>
                  </a:lnTo>
                  <a:lnTo>
                    <a:pt x="3" y="0"/>
                  </a:lnTo>
                  <a:lnTo>
                    <a:pt x="3" y="1"/>
                  </a:lnTo>
                  <a:lnTo>
                    <a:pt x="4" y="1"/>
                  </a:lnTo>
                  <a:lnTo>
                    <a:pt x="5" y="2"/>
                  </a:lnTo>
                  <a:lnTo>
                    <a:pt x="4" y="2"/>
                  </a:lnTo>
                  <a:lnTo>
                    <a:pt x="4" y="2"/>
                  </a:lnTo>
                </a:path>
              </a:pathLst>
            </a:custGeom>
            <a:solidFill>
              <a:srgbClr val="D4D4D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4788" name="Freeform 1124" hidden="1"/>
            <p:cNvSpPr>
              <a:spLocks/>
            </p:cNvSpPr>
            <p:nvPr/>
          </p:nvSpPr>
          <p:spPr bwMode="auto">
            <a:xfrm>
              <a:off x="1209" y="1803"/>
              <a:ext cx="406" cy="459"/>
            </a:xfrm>
            <a:custGeom>
              <a:avLst/>
              <a:gdLst/>
              <a:ahLst/>
              <a:cxnLst>
                <a:cxn ang="0">
                  <a:pos x="3" y="3"/>
                </a:cxn>
                <a:cxn ang="0">
                  <a:pos x="7" y="0"/>
                </a:cxn>
                <a:cxn ang="0">
                  <a:pos x="11" y="0"/>
                </a:cxn>
                <a:cxn ang="0">
                  <a:pos x="11" y="2"/>
                </a:cxn>
                <a:cxn ang="0">
                  <a:pos x="11" y="6"/>
                </a:cxn>
                <a:cxn ang="0">
                  <a:pos x="16" y="7"/>
                </a:cxn>
                <a:cxn ang="0">
                  <a:pos x="19" y="9"/>
                </a:cxn>
                <a:cxn ang="0">
                  <a:pos x="22" y="10"/>
                </a:cxn>
                <a:cxn ang="0">
                  <a:pos x="23" y="11"/>
                </a:cxn>
                <a:cxn ang="0">
                  <a:pos x="24" y="14"/>
                </a:cxn>
                <a:cxn ang="0">
                  <a:pos x="24" y="17"/>
                </a:cxn>
                <a:cxn ang="0">
                  <a:pos x="29" y="19"/>
                </a:cxn>
                <a:cxn ang="0">
                  <a:pos x="30" y="20"/>
                </a:cxn>
                <a:cxn ang="0">
                  <a:pos x="31" y="25"/>
                </a:cxn>
                <a:cxn ang="0">
                  <a:pos x="30" y="27"/>
                </a:cxn>
                <a:cxn ang="0">
                  <a:pos x="28" y="26"/>
                </a:cxn>
                <a:cxn ang="0">
                  <a:pos x="25" y="25"/>
                </a:cxn>
                <a:cxn ang="0">
                  <a:pos x="20" y="28"/>
                </a:cxn>
                <a:cxn ang="0">
                  <a:pos x="19" y="31"/>
                </a:cxn>
                <a:cxn ang="0">
                  <a:pos x="17" y="33"/>
                </a:cxn>
                <a:cxn ang="0">
                  <a:pos x="13" y="35"/>
                </a:cxn>
                <a:cxn ang="0">
                  <a:pos x="10" y="33"/>
                </a:cxn>
                <a:cxn ang="0">
                  <a:pos x="6" y="35"/>
                </a:cxn>
                <a:cxn ang="0">
                  <a:pos x="4" y="35"/>
                </a:cxn>
                <a:cxn ang="0">
                  <a:pos x="2" y="29"/>
                </a:cxn>
                <a:cxn ang="0">
                  <a:pos x="2" y="28"/>
                </a:cxn>
                <a:cxn ang="0">
                  <a:pos x="2" y="27"/>
                </a:cxn>
                <a:cxn ang="0">
                  <a:pos x="1" y="24"/>
                </a:cxn>
                <a:cxn ang="0">
                  <a:pos x="0" y="21"/>
                </a:cxn>
                <a:cxn ang="0">
                  <a:pos x="1" y="18"/>
                </a:cxn>
                <a:cxn ang="0">
                  <a:pos x="0" y="16"/>
                </a:cxn>
                <a:cxn ang="0">
                  <a:pos x="1" y="14"/>
                </a:cxn>
                <a:cxn ang="0">
                  <a:pos x="1" y="12"/>
                </a:cxn>
                <a:cxn ang="0">
                  <a:pos x="2" y="7"/>
                </a:cxn>
                <a:cxn ang="0">
                  <a:pos x="0" y="3"/>
                </a:cxn>
              </a:cxnLst>
              <a:rect l="0" t="0" r="r" b="b"/>
              <a:pathLst>
                <a:path w="31" h="35">
                  <a:moveTo>
                    <a:pt x="0" y="3"/>
                  </a:moveTo>
                  <a:lnTo>
                    <a:pt x="3" y="3"/>
                  </a:lnTo>
                  <a:lnTo>
                    <a:pt x="5" y="2"/>
                  </a:lnTo>
                  <a:lnTo>
                    <a:pt x="7" y="0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1" y="1"/>
                  </a:lnTo>
                  <a:lnTo>
                    <a:pt x="11" y="2"/>
                  </a:lnTo>
                  <a:lnTo>
                    <a:pt x="11" y="4"/>
                  </a:lnTo>
                  <a:lnTo>
                    <a:pt x="11" y="6"/>
                  </a:lnTo>
                  <a:lnTo>
                    <a:pt x="13" y="7"/>
                  </a:lnTo>
                  <a:lnTo>
                    <a:pt x="16" y="7"/>
                  </a:lnTo>
                  <a:lnTo>
                    <a:pt x="17" y="8"/>
                  </a:lnTo>
                  <a:lnTo>
                    <a:pt x="19" y="9"/>
                  </a:lnTo>
                  <a:lnTo>
                    <a:pt x="20" y="10"/>
                  </a:lnTo>
                  <a:lnTo>
                    <a:pt x="22" y="10"/>
                  </a:lnTo>
                  <a:lnTo>
                    <a:pt x="23" y="10"/>
                  </a:lnTo>
                  <a:lnTo>
                    <a:pt x="23" y="11"/>
                  </a:lnTo>
                  <a:lnTo>
                    <a:pt x="24" y="13"/>
                  </a:lnTo>
                  <a:lnTo>
                    <a:pt x="24" y="14"/>
                  </a:lnTo>
                  <a:lnTo>
                    <a:pt x="23" y="14"/>
                  </a:lnTo>
                  <a:lnTo>
                    <a:pt x="24" y="17"/>
                  </a:lnTo>
                  <a:lnTo>
                    <a:pt x="29" y="17"/>
                  </a:lnTo>
                  <a:lnTo>
                    <a:pt x="29" y="19"/>
                  </a:lnTo>
                  <a:lnTo>
                    <a:pt x="29" y="20"/>
                  </a:lnTo>
                  <a:lnTo>
                    <a:pt x="30" y="20"/>
                  </a:lnTo>
                  <a:lnTo>
                    <a:pt x="31" y="22"/>
                  </a:lnTo>
                  <a:lnTo>
                    <a:pt x="31" y="25"/>
                  </a:lnTo>
                  <a:lnTo>
                    <a:pt x="30" y="26"/>
                  </a:lnTo>
                  <a:lnTo>
                    <a:pt x="30" y="27"/>
                  </a:lnTo>
                  <a:lnTo>
                    <a:pt x="30" y="28"/>
                  </a:lnTo>
                  <a:lnTo>
                    <a:pt x="28" y="26"/>
                  </a:lnTo>
                  <a:lnTo>
                    <a:pt x="27" y="25"/>
                  </a:lnTo>
                  <a:lnTo>
                    <a:pt x="25" y="25"/>
                  </a:lnTo>
                  <a:lnTo>
                    <a:pt x="20" y="27"/>
                  </a:lnTo>
                  <a:lnTo>
                    <a:pt x="20" y="28"/>
                  </a:lnTo>
                  <a:lnTo>
                    <a:pt x="19" y="29"/>
                  </a:lnTo>
                  <a:lnTo>
                    <a:pt x="19" y="31"/>
                  </a:lnTo>
                  <a:lnTo>
                    <a:pt x="18" y="34"/>
                  </a:lnTo>
                  <a:lnTo>
                    <a:pt x="17" y="33"/>
                  </a:lnTo>
                  <a:lnTo>
                    <a:pt x="14" y="33"/>
                  </a:lnTo>
                  <a:lnTo>
                    <a:pt x="13" y="35"/>
                  </a:lnTo>
                  <a:lnTo>
                    <a:pt x="12" y="33"/>
                  </a:lnTo>
                  <a:lnTo>
                    <a:pt x="10" y="33"/>
                  </a:lnTo>
                  <a:lnTo>
                    <a:pt x="9" y="32"/>
                  </a:lnTo>
                  <a:lnTo>
                    <a:pt x="6" y="35"/>
                  </a:lnTo>
                  <a:lnTo>
                    <a:pt x="5" y="35"/>
                  </a:lnTo>
                  <a:lnTo>
                    <a:pt x="4" y="35"/>
                  </a:lnTo>
                  <a:lnTo>
                    <a:pt x="3" y="30"/>
                  </a:lnTo>
                  <a:lnTo>
                    <a:pt x="2" y="29"/>
                  </a:lnTo>
                  <a:lnTo>
                    <a:pt x="2" y="28"/>
                  </a:lnTo>
                  <a:lnTo>
                    <a:pt x="2" y="28"/>
                  </a:lnTo>
                  <a:lnTo>
                    <a:pt x="2" y="27"/>
                  </a:lnTo>
                  <a:lnTo>
                    <a:pt x="2" y="27"/>
                  </a:lnTo>
                  <a:lnTo>
                    <a:pt x="2" y="25"/>
                  </a:lnTo>
                  <a:lnTo>
                    <a:pt x="1" y="24"/>
                  </a:lnTo>
                  <a:lnTo>
                    <a:pt x="1" y="22"/>
                  </a:lnTo>
                  <a:lnTo>
                    <a:pt x="0" y="21"/>
                  </a:lnTo>
                  <a:lnTo>
                    <a:pt x="0" y="20"/>
                  </a:lnTo>
                  <a:lnTo>
                    <a:pt x="1" y="18"/>
                  </a:lnTo>
                  <a:lnTo>
                    <a:pt x="1" y="17"/>
                  </a:lnTo>
                  <a:lnTo>
                    <a:pt x="0" y="16"/>
                  </a:lnTo>
                  <a:lnTo>
                    <a:pt x="0" y="15"/>
                  </a:lnTo>
                  <a:lnTo>
                    <a:pt x="1" y="14"/>
                  </a:lnTo>
                  <a:lnTo>
                    <a:pt x="0" y="13"/>
                  </a:lnTo>
                  <a:lnTo>
                    <a:pt x="1" y="12"/>
                  </a:lnTo>
                  <a:lnTo>
                    <a:pt x="1" y="8"/>
                  </a:lnTo>
                  <a:lnTo>
                    <a:pt x="2" y="7"/>
                  </a:lnTo>
                  <a:lnTo>
                    <a:pt x="0" y="3"/>
                  </a:lnTo>
                  <a:lnTo>
                    <a:pt x="0" y="3"/>
                  </a:lnTo>
                </a:path>
              </a:pathLst>
            </a:custGeom>
            <a:solidFill>
              <a:srgbClr val="D4D4D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4789" name="Freeform 1125" hidden="1"/>
            <p:cNvSpPr>
              <a:spLocks/>
            </p:cNvSpPr>
            <p:nvPr/>
          </p:nvSpPr>
          <p:spPr bwMode="auto">
            <a:xfrm>
              <a:off x="1851" y="1476"/>
              <a:ext cx="79" cy="52"/>
            </a:xfrm>
            <a:custGeom>
              <a:avLst/>
              <a:gdLst/>
              <a:ahLst/>
              <a:cxnLst>
                <a:cxn ang="0">
                  <a:pos x="6" y="1"/>
                </a:cxn>
                <a:cxn ang="0">
                  <a:pos x="6" y="2"/>
                </a:cxn>
                <a:cxn ang="0">
                  <a:pos x="4" y="4"/>
                </a:cxn>
                <a:cxn ang="0">
                  <a:pos x="2" y="4"/>
                </a:cxn>
                <a:cxn ang="0">
                  <a:pos x="1" y="4"/>
                </a:cxn>
                <a:cxn ang="0">
                  <a:pos x="1" y="4"/>
                </a:cxn>
                <a:cxn ang="0">
                  <a:pos x="0" y="1"/>
                </a:cxn>
                <a:cxn ang="0">
                  <a:pos x="1" y="0"/>
                </a:cxn>
                <a:cxn ang="0">
                  <a:pos x="3" y="0"/>
                </a:cxn>
                <a:cxn ang="0">
                  <a:pos x="5" y="0"/>
                </a:cxn>
                <a:cxn ang="0">
                  <a:pos x="6" y="1"/>
                </a:cxn>
                <a:cxn ang="0">
                  <a:pos x="6" y="1"/>
                </a:cxn>
              </a:cxnLst>
              <a:rect l="0" t="0" r="r" b="b"/>
              <a:pathLst>
                <a:path w="6" h="4">
                  <a:moveTo>
                    <a:pt x="6" y="1"/>
                  </a:moveTo>
                  <a:lnTo>
                    <a:pt x="6" y="2"/>
                  </a:lnTo>
                  <a:lnTo>
                    <a:pt x="4" y="4"/>
                  </a:lnTo>
                  <a:lnTo>
                    <a:pt x="2" y="4"/>
                  </a:lnTo>
                  <a:lnTo>
                    <a:pt x="1" y="4"/>
                  </a:lnTo>
                  <a:lnTo>
                    <a:pt x="1" y="4"/>
                  </a:lnTo>
                  <a:lnTo>
                    <a:pt x="0" y="1"/>
                  </a:lnTo>
                  <a:lnTo>
                    <a:pt x="1" y="0"/>
                  </a:lnTo>
                  <a:lnTo>
                    <a:pt x="3" y="0"/>
                  </a:lnTo>
                  <a:lnTo>
                    <a:pt x="5" y="0"/>
                  </a:lnTo>
                  <a:lnTo>
                    <a:pt x="6" y="1"/>
                  </a:lnTo>
                  <a:lnTo>
                    <a:pt x="6" y="1"/>
                  </a:lnTo>
                </a:path>
              </a:pathLst>
            </a:custGeom>
            <a:solidFill>
              <a:srgbClr val="D4D4D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4790" name="Freeform 1126" hidden="1"/>
            <p:cNvSpPr>
              <a:spLocks/>
            </p:cNvSpPr>
            <p:nvPr/>
          </p:nvSpPr>
          <p:spPr bwMode="auto">
            <a:xfrm>
              <a:off x="1236" y="3574"/>
              <a:ext cx="118" cy="131"/>
            </a:xfrm>
            <a:custGeom>
              <a:avLst/>
              <a:gdLst/>
              <a:ahLst/>
              <a:cxnLst>
                <a:cxn ang="0">
                  <a:pos x="0" y="10"/>
                </a:cxn>
                <a:cxn ang="0">
                  <a:pos x="0" y="0"/>
                </a:cxn>
                <a:cxn ang="0">
                  <a:pos x="2" y="2"/>
                </a:cxn>
                <a:cxn ang="0">
                  <a:pos x="1" y="2"/>
                </a:cxn>
                <a:cxn ang="0">
                  <a:pos x="1" y="2"/>
                </a:cxn>
                <a:cxn ang="0">
                  <a:pos x="2" y="4"/>
                </a:cxn>
                <a:cxn ang="0">
                  <a:pos x="7" y="8"/>
                </a:cxn>
                <a:cxn ang="0">
                  <a:pos x="9" y="9"/>
                </a:cxn>
                <a:cxn ang="0">
                  <a:pos x="9" y="10"/>
                </a:cxn>
                <a:cxn ang="0">
                  <a:pos x="9" y="10"/>
                </a:cxn>
                <a:cxn ang="0">
                  <a:pos x="8" y="10"/>
                </a:cxn>
                <a:cxn ang="0">
                  <a:pos x="6" y="10"/>
                </a:cxn>
                <a:cxn ang="0">
                  <a:pos x="2" y="9"/>
                </a:cxn>
                <a:cxn ang="0">
                  <a:pos x="0" y="10"/>
                </a:cxn>
                <a:cxn ang="0">
                  <a:pos x="0" y="10"/>
                </a:cxn>
              </a:cxnLst>
              <a:rect l="0" t="0" r="r" b="b"/>
              <a:pathLst>
                <a:path w="9" h="10">
                  <a:moveTo>
                    <a:pt x="0" y="10"/>
                  </a:moveTo>
                  <a:lnTo>
                    <a:pt x="0" y="0"/>
                  </a:lnTo>
                  <a:lnTo>
                    <a:pt x="2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2" y="4"/>
                  </a:lnTo>
                  <a:lnTo>
                    <a:pt x="7" y="8"/>
                  </a:lnTo>
                  <a:lnTo>
                    <a:pt x="9" y="9"/>
                  </a:lnTo>
                  <a:lnTo>
                    <a:pt x="9" y="10"/>
                  </a:lnTo>
                  <a:lnTo>
                    <a:pt x="9" y="10"/>
                  </a:lnTo>
                  <a:lnTo>
                    <a:pt x="8" y="10"/>
                  </a:lnTo>
                  <a:lnTo>
                    <a:pt x="6" y="10"/>
                  </a:lnTo>
                  <a:lnTo>
                    <a:pt x="2" y="9"/>
                  </a:lnTo>
                  <a:lnTo>
                    <a:pt x="0" y="10"/>
                  </a:lnTo>
                  <a:lnTo>
                    <a:pt x="0" y="10"/>
                  </a:lnTo>
                </a:path>
              </a:pathLst>
            </a:custGeom>
            <a:solidFill>
              <a:srgbClr val="FFF5AD"/>
            </a:solidFill>
            <a:ln w="6350" cap="flat" cmpd="sng">
              <a:solidFill>
                <a:srgbClr val="FFCC11"/>
              </a:solidFill>
              <a:prstDash val="solid"/>
              <a:round/>
              <a:headEnd/>
              <a:tailEnd/>
            </a:ln>
            <a:effectLst/>
          </p:spPr>
          <p:txBody>
            <a:bodyPr lIns="36000" tIns="36000" rIns="36000" bIns="36000" anchor="ctr"/>
            <a:lstStyle/>
            <a:p>
              <a:endParaRPr lang="en-US" dirty="0"/>
            </a:p>
          </p:txBody>
        </p:sp>
        <p:sp>
          <p:nvSpPr>
            <p:cNvPr id="114791" name="Freeform 1127" hidden="1"/>
            <p:cNvSpPr>
              <a:spLocks/>
            </p:cNvSpPr>
            <p:nvPr/>
          </p:nvSpPr>
          <p:spPr bwMode="auto">
            <a:xfrm>
              <a:off x="1000" y="2079"/>
              <a:ext cx="288" cy="1560"/>
            </a:xfrm>
            <a:custGeom>
              <a:avLst/>
              <a:gdLst/>
              <a:ahLst/>
              <a:cxnLst>
                <a:cxn ang="0">
                  <a:pos x="18" y="4"/>
                </a:cxn>
                <a:cxn ang="0">
                  <a:pos x="18" y="7"/>
                </a:cxn>
                <a:cxn ang="0">
                  <a:pos x="21" y="14"/>
                </a:cxn>
                <a:cxn ang="0">
                  <a:pos x="19" y="19"/>
                </a:cxn>
                <a:cxn ang="0">
                  <a:pos x="19" y="26"/>
                </a:cxn>
                <a:cxn ang="0">
                  <a:pos x="15" y="33"/>
                </a:cxn>
                <a:cxn ang="0">
                  <a:pos x="14" y="40"/>
                </a:cxn>
                <a:cxn ang="0">
                  <a:pos x="15" y="45"/>
                </a:cxn>
                <a:cxn ang="0">
                  <a:pos x="13" y="51"/>
                </a:cxn>
                <a:cxn ang="0">
                  <a:pos x="12" y="59"/>
                </a:cxn>
                <a:cxn ang="0">
                  <a:pos x="10" y="71"/>
                </a:cxn>
                <a:cxn ang="0">
                  <a:pos x="9" y="77"/>
                </a:cxn>
                <a:cxn ang="0">
                  <a:pos x="10" y="82"/>
                </a:cxn>
                <a:cxn ang="0">
                  <a:pos x="10" y="83"/>
                </a:cxn>
                <a:cxn ang="0">
                  <a:pos x="10" y="90"/>
                </a:cxn>
                <a:cxn ang="0">
                  <a:pos x="8" y="98"/>
                </a:cxn>
                <a:cxn ang="0">
                  <a:pos x="7" y="106"/>
                </a:cxn>
                <a:cxn ang="0">
                  <a:pos x="15" y="111"/>
                </a:cxn>
                <a:cxn ang="0">
                  <a:pos x="16" y="112"/>
                </a:cxn>
                <a:cxn ang="0">
                  <a:pos x="11" y="119"/>
                </a:cxn>
                <a:cxn ang="0">
                  <a:pos x="9" y="117"/>
                </a:cxn>
                <a:cxn ang="0">
                  <a:pos x="9" y="113"/>
                </a:cxn>
                <a:cxn ang="0">
                  <a:pos x="8" y="112"/>
                </a:cxn>
                <a:cxn ang="0">
                  <a:pos x="8" y="110"/>
                </a:cxn>
                <a:cxn ang="0">
                  <a:pos x="7" y="111"/>
                </a:cxn>
                <a:cxn ang="0">
                  <a:pos x="6" y="110"/>
                </a:cxn>
                <a:cxn ang="0">
                  <a:pos x="5" y="106"/>
                </a:cxn>
                <a:cxn ang="0">
                  <a:pos x="5" y="105"/>
                </a:cxn>
                <a:cxn ang="0">
                  <a:pos x="4" y="102"/>
                </a:cxn>
                <a:cxn ang="0">
                  <a:pos x="4" y="100"/>
                </a:cxn>
                <a:cxn ang="0">
                  <a:pos x="4" y="98"/>
                </a:cxn>
                <a:cxn ang="0">
                  <a:pos x="5" y="96"/>
                </a:cxn>
                <a:cxn ang="0">
                  <a:pos x="4" y="96"/>
                </a:cxn>
                <a:cxn ang="0">
                  <a:pos x="5" y="94"/>
                </a:cxn>
                <a:cxn ang="0">
                  <a:pos x="3" y="93"/>
                </a:cxn>
                <a:cxn ang="0">
                  <a:pos x="4" y="90"/>
                </a:cxn>
                <a:cxn ang="0">
                  <a:pos x="1" y="90"/>
                </a:cxn>
                <a:cxn ang="0">
                  <a:pos x="0" y="91"/>
                </a:cxn>
                <a:cxn ang="0">
                  <a:pos x="2" y="88"/>
                </a:cxn>
                <a:cxn ang="0">
                  <a:pos x="4" y="89"/>
                </a:cxn>
                <a:cxn ang="0">
                  <a:pos x="6" y="88"/>
                </a:cxn>
                <a:cxn ang="0">
                  <a:pos x="6" y="86"/>
                </a:cxn>
                <a:cxn ang="0">
                  <a:pos x="6" y="85"/>
                </a:cxn>
                <a:cxn ang="0">
                  <a:pos x="7" y="85"/>
                </a:cxn>
                <a:cxn ang="0">
                  <a:pos x="8" y="83"/>
                </a:cxn>
                <a:cxn ang="0">
                  <a:pos x="7" y="78"/>
                </a:cxn>
                <a:cxn ang="0">
                  <a:pos x="8" y="75"/>
                </a:cxn>
                <a:cxn ang="0">
                  <a:pos x="9" y="75"/>
                </a:cxn>
                <a:cxn ang="0">
                  <a:pos x="9" y="72"/>
                </a:cxn>
                <a:cxn ang="0">
                  <a:pos x="6" y="72"/>
                </a:cxn>
                <a:cxn ang="0">
                  <a:pos x="6" y="66"/>
                </a:cxn>
                <a:cxn ang="0">
                  <a:pos x="6" y="60"/>
                </a:cxn>
                <a:cxn ang="0">
                  <a:pos x="7" y="57"/>
                </a:cxn>
                <a:cxn ang="0">
                  <a:pos x="9" y="50"/>
                </a:cxn>
                <a:cxn ang="0">
                  <a:pos x="11" y="43"/>
                </a:cxn>
                <a:cxn ang="0">
                  <a:pos x="11" y="35"/>
                </a:cxn>
                <a:cxn ang="0">
                  <a:pos x="11" y="31"/>
                </a:cxn>
                <a:cxn ang="0">
                  <a:pos x="13" y="25"/>
                </a:cxn>
                <a:cxn ang="0">
                  <a:pos x="13" y="15"/>
                </a:cxn>
                <a:cxn ang="0">
                  <a:pos x="14" y="6"/>
                </a:cxn>
                <a:cxn ang="0">
                  <a:pos x="16" y="0"/>
                </a:cxn>
              </a:cxnLst>
              <a:rect l="0" t="0" r="r" b="b"/>
              <a:pathLst>
                <a:path w="22" h="119">
                  <a:moveTo>
                    <a:pt x="16" y="0"/>
                  </a:moveTo>
                  <a:lnTo>
                    <a:pt x="17" y="1"/>
                  </a:lnTo>
                  <a:lnTo>
                    <a:pt x="17" y="3"/>
                  </a:lnTo>
                  <a:lnTo>
                    <a:pt x="18" y="4"/>
                  </a:lnTo>
                  <a:lnTo>
                    <a:pt x="18" y="6"/>
                  </a:lnTo>
                  <a:lnTo>
                    <a:pt x="18" y="6"/>
                  </a:lnTo>
                  <a:lnTo>
                    <a:pt x="18" y="7"/>
                  </a:lnTo>
                  <a:lnTo>
                    <a:pt x="18" y="7"/>
                  </a:lnTo>
                  <a:lnTo>
                    <a:pt x="18" y="8"/>
                  </a:lnTo>
                  <a:lnTo>
                    <a:pt x="19" y="9"/>
                  </a:lnTo>
                  <a:lnTo>
                    <a:pt x="20" y="14"/>
                  </a:lnTo>
                  <a:lnTo>
                    <a:pt x="21" y="14"/>
                  </a:lnTo>
                  <a:lnTo>
                    <a:pt x="22" y="14"/>
                  </a:lnTo>
                  <a:lnTo>
                    <a:pt x="22" y="15"/>
                  </a:lnTo>
                  <a:lnTo>
                    <a:pt x="22" y="17"/>
                  </a:lnTo>
                  <a:lnTo>
                    <a:pt x="19" y="19"/>
                  </a:lnTo>
                  <a:lnTo>
                    <a:pt x="19" y="20"/>
                  </a:lnTo>
                  <a:lnTo>
                    <a:pt x="18" y="21"/>
                  </a:lnTo>
                  <a:lnTo>
                    <a:pt x="18" y="22"/>
                  </a:lnTo>
                  <a:lnTo>
                    <a:pt x="19" y="26"/>
                  </a:lnTo>
                  <a:lnTo>
                    <a:pt x="18" y="27"/>
                  </a:lnTo>
                  <a:lnTo>
                    <a:pt x="17" y="28"/>
                  </a:lnTo>
                  <a:lnTo>
                    <a:pt x="16" y="29"/>
                  </a:lnTo>
                  <a:lnTo>
                    <a:pt x="15" y="33"/>
                  </a:lnTo>
                  <a:lnTo>
                    <a:pt x="15" y="35"/>
                  </a:lnTo>
                  <a:lnTo>
                    <a:pt x="13" y="38"/>
                  </a:lnTo>
                  <a:lnTo>
                    <a:pt x="13" y="40"/>
                  </a:lnTo>
                  <a:lnTo>
                    <a:pt x="14" y="40"/>
                  </a:lnTo>
                  <a:lnTo>
                    <a:pt x="14" y="42"/>
                  </a:lnTo>
                  <a:lnTo>
                    <a:pt x="14" y="43"/>
                  </a:lnTo>
                  <a:lnTo>
                    <a:pt x="14" y="44"/>
                  </a:lnTo>
                  <a:lnTo>
                    <a:pt x="15" y="45"/>
                  </a:lnTo>
                  <a:lnTo>
                    <a:pt x="15" y="47"/>
                  </a:lnTo>
                  <a:lnTo>
                    <a:pt x="14" y="49"/>
                  </a:lnTo>
                  <a:lnTo>
                    <a:pt x="14" y="50"/>
                  </a:lnTo>
                  <a:lnTo>
                    <a:pt x="13" y="51"/>
                  </a:lnTo>
                  <a:lnTo>
                    <a:pt x="14" y="53"/>
                  </a:lnTo>
                  <a:lnTo>
                    <a:pt x="12" y="55"/>
                  </a:lnTo>
                  <a:lnTo>
                    <a:pt x="12" y="56"/>
                  </a:lnTo>
                  <a:lnTo>
                    <a:pt x="12" y="59"/>
                  </a:lnTo>
                  <a:lnTo>
                    <a:pt x="12" y="62"/>
                  </a:lnTo>
                  <a:lnTo>
                    <a:pt x="11" y="63"/>
                  </a:lnTo>
                  <a:lnTo>
                    <a:pt x="10" y="67"/>
                  </a:lnTo>
                  <a:lnTo>
                    <a:pt x="10" y="71"/>
                  </a:lnTo>
                  <a:lnTo>
                    <a:pt x="10" y="72"/>
                  </a:lnTo>
                  <a:lnTo>
                    <a:pt x="10" y="73"/>
                  </a:lnTo>
                  <a:lnTo>
                    <a:pt x="9" y="75"/>
                  </a:lnTo>
                  <a:lnTo>
                    <a:pt x="9" y="77"/>
                  </a:lnTo>
                  <a:lnTo>
                    <a:pt x="10" y="77"/>
                  </a:lnTo>
                  <a:lnTo>
                    <a:pt x="10" y="79"/>
                  </a:lnTo>
                  <a:lnTo>
                    <a:pt x="10" y="80"/>
                  </a:lnTo>
                  <a:lnTo>
                    <a:pt x="10" y="82"/>
                  </a:lnTo>
                  <a:lnTo>
                    <a:pt x="11" y="82"/>
                  </a:lnTo>
                  <a:lnTo>
                    <a:pt x="11" y="83"/>
                  </a:lnTo>
                  <a:lnTo>
                    <a:pt x="11" y="83"/>
                  </a:lnTo>
                  <a:lnTo>
                    <a:pt x="10" y="83"/>
                  </a:lnTo>
                  <a:lnTo>
                    <a:pt x="10" y="84"/>
                  </a:lnTo>
                  <a:lnTo>
                    <a:pt x="11" y="84"/>
                  </a:lnTo>
                  <a:lnTo>
                    <a:pt x="10" y="86"/>
                  </a:lnTo>
                  <a:lnTo>
                    <a:pt x="10" y="90"/>
                  </a:lnTo>
                  <a:lnTo>
                    <a:pt x="10" y="92"/>
                  </a:lnTo>
                  <a:lnTo>
                    <a:pt x="9" y="94"/>
                  </a:lnTo>
                  <a:lnTo>
                    <a:pt x="9" y="96"/>
                  </a:lnTo>
                  <a:lnTo>
                    <a:pt x="8" y="98"/>
                  </a:lnTo>
                  <a:lnTo>
                    <a:pt x="6" y="101"/>
                  </a:lnTo>
                  <a:lnTo>
                    <a:pt x="6" y="104"/>
                  </a:lnTo>
                  <a:lnTo>
                    <a:pt x="6" y="106"/>
                  </a:lnTo>
                  <a:lnTo>
                    <a:pt x="7" y="106"/>
                  </a:lnTo>
                  <a:lnTo>
                    <a:pt x="9" y="106"/>
                  </a:lnTo>
                  <a:lnTo>
                    <a:pt x="9" y="110"/>
                  </a:lnTo>
                  <a:lnTo>
                    <a:pt x="9" y="111"/>
                  </a:lnTo>
                  <a:lnTo>
                    <a:pt x="15" y="111"/>
                  </a:lnTo>
                  <a:lnTo>
                    <a:pt x="19" y="112"/>
                  </a:lnTo>
                  <a:lnTo>
                    <a:pt x="19" y="113"/>
                  </a:lnTo>
                  <a:lnTo>
                    <a:pt x="17" y="113"/>
                  </a:lnTo>
                  <a:lnTo>
                    <a:pt x="16" y="112"/>
                  </a:lnTo>
                  <a:lnTo>
                    <a:pt x="16" y="113"/>
                  </a:lnTo>
                  <a:lnTo>
                    <a:pt x="13" y="114"/>
                  </a:lnTo>
                  <a:lnTo>
                    <a:pt x="12" y="119"/>
                  </a:lnTo>
                  <a:lnTo>
                    <a:pt x="11" y="119"/>
                  </a:lnTo>
                  <a:lnTo>
                    <a:pt x="9" y="118"/>
                  </a:lnTo>
                  <a:lnTo>
                    <a:pt x="9" y="117"/>
                  </a:lnTo>
                  <a:lnTo>
                    <a:pt x="9" y="117"/>
                  </a:lnTo>
                  <a:lnTo>
                    <a:pt x="9" y="117"/>
                  </a:lnTo>
                  <a:lnTo>
                    <a:pt x="11" y="116"/>
                  </a:lnTo>
                  <a:lnTo>
                    <a:pt x="12" y="115"/>
                  </a:lnTo>
                  <a:lnTo>
                    <a:pt x="11" y="114"/>
                  </a:lnTo>
                  <a:lnTo>
                    <a:pt x="9" y="113"/>
                  </a:lnTo>
                  <a:lnTo>
                    <a:pt x="8" y="114"/>
                  </a:lnTo>
                  <a:lnTo>
                    <a:pt x="8" y="113"/>
                  </a:lnTo>
                  <a:lnTo>
                    <a:pt x="8" y="114"/>
                  </a:lnTo>
                  <a:lnTo>
                    <a:pt x="8" y="112"/>
                  </a:lnTo>
                  <a:lnTo>
                    <a:pt x="8" y="111"/>
                  </a:lnTo>
                  <a:lnTo>
                    <a:pt x="8" y="111"/>
                  </a:lnTo>
                  <a:lnTo>
                    <a:pt x="8" y="110"/>
                  </a:lnTo>
                  <a:lnTo>
                    <a:pt x="8" y="110"/>
                  </a:lnTo>
                  <a:lnTo>
                    <a:pt x="8" y="110"/>
                  </a:lnTo>
                  <a:lnTo>
                    <a:pt x="7" y="110"/>
                  </a:lnTo>
                  <a:lnTo>
                    <a:pt x="7" y="111"/>
                  </a:lnTo>
                  <a:lnTo>
                    <a:pt x="7" y="111"/>
                  </a:lnTo>
                  <a:lnTo>
                    <a:pt x="6" y="110"/>
                  </a:lnTo>
                  <a:lnTo>
                    <a:pt x="6" y="111"/>
                  </a:lnTo>
                  <a:lnTo>
                    <a:pt x="6" y="111"/>
                  </a:lnTo>
                  <a:lnTo>
                    <a:pt x="6" y="110"/>
                  </a:lnTo>
                  <a:lnTo>
                    <a:pt x="5" y="109"/>
                  </a:lnTo>
                  <a:lnTo>
                    <a:pt x="4" y="107"/>
                  </a:lnTo>
                  <a:lnTo>
                    <a:pt x="4" y="107"/>
                  </a:lnTo>
                  <a:lnTo>
                    <a:pt x="5" y="106"/>
                  </a:lnTo>
                  <a:lnTo>
                    <a:pt x="5" y="106"/>
                  </a:lnTo>
                  <a:lnTo>
                    <a:pt x="4" y="106"/>
                  </a:lnTo>
                  <a:lnTo>
                    <a:pt x="4" y="105"/>
                  </a:lnTo>
                  <a:lnTo>
                    <a:pt x="5" y="105"/>
                  </a:lnTo>
                  <a:lnTo>
                    <a:pt x="4" y="104"/>
                  </a:lnTo>
                  <a:lnTo>
                    <a:pt x="3" y="104"/>
                  </a:lnTo>
                  <a:lnTo>
                    <a:pt x="4" y="103"/>
                  </a:lnTo>
                  <a:lnTo>
                    <a:pt x="4" y="102"/>
                  </a:lnTo>
                  <a:lnTo>
                    <a:pt x="5" y="101"/>
                  </a:lnTo>
                  <a:lnTo>
                    <a:pt x="5" y="101"/>
                  </a:lnTo>
                  <a:lnTo>
                    <a:pt x="5" y="99"/>
                  </a:lnTo>
                  <a:lnTo>
                    <a:pt x="4" y="100"/>
                  </a:lnTo>
                  <a:lnTo>
                    <a:pt x="4" y="101"/>
                  </a:lnTo>
                  <a:lnTo>
                    <a:pt x="4" y="101"/>
                  </a:lnTo>
                  <a:lnTo>
                    <a:pt x="4" y="98"/>
                  </a:lnTo>
                  <a:lnTo>
                    <a:pt x="4" y="98"/>
                  </a:lnTo>
                  <a:lnTo>
                    <a:pt x="4" y="98"/>
                  </a:lnTo>
                  <a:lnTo>
                    <a:pt x="4" y="97"/>
                  </a:lnTo>
                  <a:lnTo>
                    <a:pt x="5" y="97"/>
                  </a:lnTo>
                  <a:lnTo>
                    <a:pt x="5" y="96"/>
                  </a:lnTo>
                  <a:lnTo>
                    <a:pt x="3" y="97"/>
                  </a:lnTo>
                  <a:lnTo>
                    <a:pt x="3" y="95"/>
                  </a:lnTo>
                  <a:lnTo>
                    <a:pt x="4" y="95"/>
                  </a:lnTo>
                  <a:lnTo>
                    <a:pt x="4" y="96"/>
                  </a:lnTo>
                  <a:lnTo>
                    <a:pt x="4" y="95"/>
                  </a:lnTo>
                  <a:lnTo>
                    <a:pt x="6" y="95"/>
                  </a:lnTo>
                  <a:lnTo>
                    <a:pt x="5" y="94"/>
                  </a:lnTo>
                  <a:lnTo>
                    <a:pt x="5" y="94"/>
                  </a:lnTo>
                  <a:lnTo>
                    <a:pt x="4" y="94"/>
                  </a:lnTo>
                  <a:lnTo>
                    <a:pt x="4" y="94"/>
                  </a:lnTo>
                  <a:lnTo>
                    <a:pt x="4" y="93"/>
                  </a:lnTo>
                  <a:lnTo>
                    <a:pt x="3" y="93"/>
                  </a:lnTo>
                  <a:lnTo>
                    <a:pt x="4" y="92"/>
                  </a:lnTo>
                  <a:lnTo>
                    <a:pt x="4" y="92"/>
                  </a:lnTo>
                  <a:lnTo>
                    <a:pt x="4" y="91"/>
                  </a:lnTo>
                  <a:lnTo>
                    <a:pt x="4" y="90"/>
                  </a:lnTo>
                  <a:lnTo>
                    <a:pt x="3" y="90"/>
                  </a:lnTo>
                  <a:lnTo>
                    <a:pt x="3" y="91"/>
                  </a:lnTo>
                  <a:lnTo>
                    <a:pt x="1" y="90"/>
                  </a:lnTo>
                  <a:lnTo>
                    <a:pt x="1" y="90"/>
                  </a:lnTo>
                  <a:lnTo>
                    <a:pt x="1" y="91"/>
                  </a:lnTo>
                  <a:lnTo>
                    <a:pt x="1" y="91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1" y="90"/>
                  </a:lnTo>
                  <a:lnTo>
                    <a:pt x="2" y="88"/>
                  </a:lnTo>
                  <a:lnTo>
                    <a:pt x="2" y="88"/>
                  </a:lnTo>
                  <a:lnTo>
                    <a:pt x="2" y="88"/>
                  </a:lnTo>
                  <a:lnTo>
                    <a:pt x="2" y="87"/>
                  </a:lnTo>
                  <a:lnTo>
                    <a:pt x="4" y="87"/>
                  </a:lnTo>
                  <a:lnTo>
                    <a:pt x="4" y="88"/>
                  </a:lnTo>
                  <a:lnTo>
                    <a:pt x="4" y="89"/>
                  </a:lnTo>
                  <a:lnTo>
                    <a:pt x="4" y="89"/>
                  </a:lnTo>
                  <a:lnTo>
                    <a:pt x="5" y="88"/>
                  </a:lnTo>
                  <a:lnTo>
                    <a:pt x="5" y="89"/>
                  </a:lnTo>
                  <a:lnTo>
                    <a:pt x="6" y="88"/>
                  </a:lnTo>
                  <a:lnTo>
                    <a:pt x="5" y="88"/>
                  </a:lnTo>
                  <a:lnTo>
                    <a:pt x="6" y="87"/>
                  </a:lnTo>
                  <a:lnTo>
                    <a:pt x="6" y="87"/>
                  </a:lnTo>
                  <a:lnTo>
                    <a:pt x="6" y="86"/>
                  </a:lnTo>
                  <a:lnTo>
                    <a:pt x="7" y="86"/>
                  </a:lnTo>
                  <a:lnTo>
                    <a:pt x="6" y="86"/>
                  </a:lnTo>
                  <a:lnTo>
                    <a:pt x="6" y="86"/>
                  </a:lnTo>
                  <a:lnTo>
                    <a:pt x="6" y="85"/>
                  </a:lnTo>
                  <a:lnTo>
                    <a:pt x="7" y="85"/>
                  </a:lnTo>
                  <a:lnTo>
                    <a:pt x="7" y="86"/>
                  </a:lnTo>
                  <a:lnTo>
                    <a:pt x="7" y="86"/>
                  </a:lnTo>
                  <a:lnTo>
                    <a:pt x="7" y="85"/>
                  </a:lnTo>
                  <a:lnTo>
                    <a:pt x="6" y="85"/>
                  </a:lnTo>
                  <a:lnTo>
                    <a:pt x="6" y="84"/>
                  </a:lnTo>
                  <a:lnTo>
                    <a:pt x="7" y="84"/>
                  </a:lnTo>
                  <a:lnTo>
                    <a:pt x="8" y="83"/>
                  </a:lnTo>
                  <a:lnTo>
                    <a:pt x="8" y="82"/>
                  </a:lnTo>
                  <a:lnTo>
                    <a:pt x="6" y="81"/>
                  </a:lnTo>
                  <a:lnTo>
                    <a:pt x="7" y="79"/>
                  </a:lnTo>
                  <a:lnTo>
                    <a:pt x="7" y="78"/>
                  </a:lnTo>
                  <a:lnTo>
                    <a:pt x="8" y="77"/>
                  </a:lnTo>
                  <a:lnTo>
                    <a:pt x="8" y="76"/>
                  </a:lnTo>
                  <a:lnTo>
                    <a:pt x="8" y="75"/>
                  </a:lnTo>
                  <a:lnTo>
                    <a:pt x="8" y="75"/>
                  </a:lnTo>
                  <a:lnTo>
                    <a:pt x="8" y="74"/>
                  </a:lnTo>
                  <a:lnTo>
                    <a:pt x="8" y="74"/>
                  </a:lnTo>
                  <a:lnTo>
                    <a:pt x="8" y="74"/>
                  </a:lnTo>
                  <a:lnTo>
                    <a:pt x="9" y="75"/>
                  </a:lnTo>
                  <a:lnTo>
                    <a:pt x="8" y="73"/>
                  </a:lnTo>
                  <a:lnTo>
                    <a:pt x="8" y="73"/>
                  </a:lnTo>
                  <a:lnTo>
                    <a:pt x="8" y="73"/>
                  </a:lnTo>
                  <a:lnTo>
                    <a:pt x="9" y="72"/>
                  </a:lnTo>
                  <a:lnTo>
                    <a:pt x="8" y="72"/>
                  </a:lnTo>
                  <a:lnTo>
                    <a:pt x="7" y="71"/>
                  </a:lnTo>
                  <a:lnTo>
                    <a:pt x="7" y="72"/>
                  </a:lnTo>
                  <a:lnTo>
                    <a:pt x="6" y="72"/>
                  </a:lnTo>
                  <a:lnTo>
                    <a:pt x="5" y="72"/>
                  </a:lnTo>
                  <a:lnTo>
                    <a:pt x="5" y="71"/>
                  </a:lnTo>
                  <a:lnTo>
                    <a:pt x="5" y="66"/>
                  </a:lnTo>
                  <a:lnTo>
                    <a:pt x="6" y="66"/>
                  </a:lnTo>
                  <a:lnTo>
                    <a:pt x="6" y="65"/>
                  </a:lnTo>
                  <a:lnTo>
                    <a:pt x="6" y="63"/>
                  </a:lnTo>
                  <a:lnTo>
                    <a:pt x="5" y="62"/>
                  </a:lnTo>
                  <a:lnTo>
                    <a:pt x="6" y="60"/>
                  </a:lnTo>
                  <a:lnTo>
                    <a:pt x="5" y="59"/>
                  </a:lnTo>
                  <a:lnTo>
                    <a:pt x="5" y="57"/>
                  </a:lnTo>
                  <a:lnTo>
                    <a:pt x="6" y="57"/>
                  </a:lnTo>
                  <a:lnTo>
                    <a:pt x="7" y="57"/>
                  </a:lnTo>
                  <a:lnTo>
                    <a:pt x="6" y="55"/>
                  </a:lnTo>
                  <a:lnTo>
                    <a:pt x="7" y="55"/>
                  </a:lnTo>
                  <a:lnTo>
                    <a:pt x="8" y="52"/>
                  </a:lnTo>
                  <a:lnTo>
                    <a:pt x="9" y="50"/>
                  </a:lnTo>
                  <a:lnTo>
                    <a:pt x="10" y="46"/>
                  </a:lnTo>
                  <a:lnTo>
                    <a:pt x="10" y="46"/>
                  </a:lnTo>
                  <a:lnTo>
                    <a:pt x="10" y="44"/>
                  </a:lnTo>
                  <a:lnTo>
                    <a:pt x="11" y="43"/>
                  </a:lnTo>
                  <a:lnTo>
                    <a:pt x="11" y="42"/>
                  </a:lnTo>
                  <a:lnTo>
                    <a:pt x="10" y="37"/>
                  </a:lnTo>
                  <a:lnTo>
                    <a:pt x="10" y="36"/>
                  </a:lnTo>
                  <a:lnTo>
                    <a:pt x="11" y="35"/>
                  </a:lnTo>
                  <a:lnTo>
                    <a:pt x="11" y="34"/>
                  </a:lnTo>
                  <a:lnTo>
                    <a:pt x="11" y="32"/>
                  </a:lnTo>
                  <a:lnTo>
                    <a:pt x="11" y="32"/>
                  </a:lnTo>
                  <a:lnTo>
                    <a:pt x="11" y="31"/>
                  </a:lnTo>
                  <a:lnTo>
                    <a:pt x="12" y="28"/>
                  </a:lnTo>
                  <a:lnTo>
                    <a:pt x="12" y="27"/>
                  </a:lnTo>
                  <a:lnTo>
                    <a:pt x="12" y="26"/>
                  </a:lnTo>
                  <a:lnTo>
                    <a:pt x="13" y="25"/>
                  </a:lnTo>
                  <a:lnTo>
                    <a:pt x="13" y="22"/>
                  </a:lnTo>
                  <a:lnTo>
                    <a:pt x="13" y="21"/>
                  </a:lnTo>
                  <a:lnTo>
                    <a:pt x="13" y="16"/>
                  </a:lnTo>
                  <a:lnTo>
                    <a:pt x="13" y="15"/>
                  </a:lnTo>
                  <a:lnTo>
                    <a:pt x="14" y="14"/>
                  </a:lnTo>
                  <a:lnTo>
                    <a:pt x="14" y="11"/>
                  </a:lnTo>
                  <a:lnTo>
                    <a:pt x="14" y="9"/>
                  </a:lnTo>
                  <a:lnTo>
                    <a:pt x="14" y="6"/>
                  </a:lnTo>
                  <a:lnTo>
                    <a:pt x="13" y="1"/>
                  </a:lnTo>
                  <a:lnTo>
                    <a:pt x="14" y="1"/>
                  </a:lnTo>
                  <a:lnTo>
                    <a:pt x="15" y="1"/>
                  </a:lnTo>
                  <a:lnTo>
                    <a:pt x="16" y="0"/>
                  </a:lnTo>
                  <a:lnTo>
                    <a:pt x="16" y="0"/>
                  </a:lnTo>
                </a:path>
              </a:pathLst>
            </a:custGeom>
            <a:solidFill>
              <a:srgbClr val="FFF5AD"/>
            </a:solidFill>
            <a:ln w="6350" cap="flat" cmpd="sng">
              <a:solidFill>
                <a:srgbClr val="FFCC11"/>
              </a:solidFill>
              <a:prstDash val="solid"/>
              <a:round/>
              <a:headEnd/>
              <a:tailEnd/>
            </a:ln>
            <a:effectLst/>
          </p:spPr>
          <p:txBody>
            <a:bodyPr lIns="36000" tIns="36000" rIns="36000" bIns="36000" anchor="ctr"/>
            <a:lstStyle/>
            <a:p>
              <a:endParaRPr lang="en-US" dirty="0"/>
            </a:p>
          </p:txBody>
        </p:sp>
        <p:sp>
          <p:nvSpPr>
            <p:cNvPr id="114792" name="Freeform 1128" hidden="1"/>
            <p:cNvSpPr>
              <a:spLocks/>
            </p:cNvSpPr>
            <p:nvPr/>
          </p:nvSpPr>
          <p:spPr bwMode="auto">
            <a:xfrm>
              <a:off x="1144" y="3560"/>
              <a:ext cx="92" cy="145"/>
            </a:xfrm>
            <a:custGeom>
              <a:avLst/>
              <a:gdLst/>
              <a:ahLst/>
              <a:cxnLst>
                <a:cxn ang="0">
                  <a:pos x="7" y="11"/>
                </a:cxn>
                <a:cxn ang="0">
                  <a:pos x="6" y="11"/>
                </a:cxn>
                <a:cxn ang="0">
                  <a:pos x="5" y="10"/>
                </a:cxn>
                <a:cxn ang="0">
                  <a:pos x="1" y="10"/>
                </a:cxn>
                <a:cxn ang="0">
                  <a:pos x="1" y="10"/>
                </a:cxn>
                <a:cxn ang="0">
                  <a:pos x="2" y="10"/>
                </a:cxn>
                <a:cxn ang="0">
                  <a:pos x="0" y="10"/>
                </a:cxn>
                <a:cxn ang="0">
                  <a:pos x="0" y="9"/>
                </a:cxn>
                <a:cxn ang="0">
                  <a:pos x="2" y="8"/>
                </a:cxn>
                <a:cxn ang="0">
                  <a:pos x="1" y="7"/>
                </a:cxn>
                <a:cxn ang="0">
                  <a:pos x="3" y="9"/>
                </a:cxn>
                <a:cxn ang="0">
                  <a:pos x="4" y="8"/>
                </a:cxn>
                <a:cxn ang="0">
                  <a:pos x="3" y="8"/>
                </a:cxn>
                <a:cxn ang="0">
                  <a:pos x="4" y="8"/>
                </a:cxn>
                <a:cxn ang="0">
                  <a:pos x="4" y="8"/>
                </a:cxn>
                <a:cxn ang="0">
                  <a:pos x="4" y="8"/>
                </a:cxn>
                <a:cxn ang="0">
                  <a:pos x="5" y="9"/>
                </a:cxn>
                <a:cxn ang="0">
                  <a:pos x="5" y="8"/>
                </a:cxn>
                <a:cxn ang="0">
                  <a:pos x="4" y="7"/>
                </a:cxn>
                <a:cxn ang="0">
                  <a:pos x="3" y="6"/>
                </a:cxn>
                <a:cxn ang="0">
                  <a:pos x="5" y="5"/>
                </a:cxn>
                <a:cxn ang="0">
                  <a:pos x="6" y="4"/>
                </a:cxn>
                <a:cxn ang="0">
                  <a:pos x="5" y="4"/>
                </a:cxn>
                <a:cxn ang="0">
                  <a:pos x="3" y="4"/>
                </a:cxn>
                <a:cxn ang="0">
                  <a:pos x="3" y="4"/>
                </a:cxn>
                <a:cxn ang="0">
                  <a:pos x="3" y="2"/>
                </a:cxn>
                <a:cxn ang="0">
                  <a:pos x="3" y="2"/>
                </a:cxn>
                <a:cxn ang="0">
                  <a:pos x="4" y="2"/>
                </a:cxn>
                <a:cxn ang="0">
                  <a:pos x="3" y="2"/>
                </a:cxn>
                <a:cxn ang="0">
                  <a:pos x="3" y="1"/>
                </a:cxn>
                <a:cxn ang="0">
                  <a:pos x="4" y="1"/>
                </a:cxn>
                <a:cxn ang="0">
                  <a:pos x="5" y="0"/>
                </a:cxn>
                <a:cxn ang="0">
                  <a:pos x="5" y="0"/>
                </a:cxn>
                <a:cxn ang="0">
                  <a:pos x="6" y="1"/>
                </a:cxn>
                <a:cxn ang="0">
                  <a:pos x="7" y="0"/>
                </a:cxn>
                <a:cxn ang="0">
                  <a:pos x="7" y="1"/>
                </a:cxn>
                <a:cxn ang="0">
                  <a:pos x="7" y="11"/>
                </a:cxn>
                <a:cxn ang="0">
                  <a:pos x="7" y="11"/>
                </a:cxn>
              </a:cxnLst>
              <a:rect l="0" t="0" r="r" b="b"/>
              <a:pathLst>
                <a:path w="7" h="11">
                  <a:moveTo>
                    <a:pt x="7" y="11"/>
                  </a:moveTo>
                  <a:lnTo>
                    <a:pt x="6" y="11"/>
                  </a:lnTo>
                  <a:lnTo>
                    <a:pt x="5" y="10"/>
                  </a:lnTo>
                  <a:lnTo>
                    <a:pt x="1" y="10"/>
                  </a:lnTo>
                  <a:lnTo>
                    <a:pt x="1" y="10"/>
                  </a:lnTo>
                  <a:lnTo>
                    <a:pt x="2" y="10"/>
                  </a:lnTo>
                  <a:lnTo>
                    <a:pt x="0" y="10"/>
                  </a:lnTo>
                  <a:lnTo>
                    <a:pt x="0" y="9"/>
                  </a:lnTo>
                  <a:lnTo>
                    <a:pt x="2" y="8"/>
                  </a:lnTo>
                  <a:lnTo>
                    <a:pt x="1" y="7"/>
                  </a:lnTo>
                  <a:lnTo>
                    <a:pt x="3" y="9"/>
                  </a:lnTo>
                  <a:lnTo>
                    <a:pt x="4" y="8"/>
                  </a:lnTo>
                  <a:lnTo>
                    <a:pt x="3" y="8"/>
                  </a:lnTo>
                  <a:lnTo>
                    <a:pt x="4" y="8"/>
                  </a:lnTo>
                  <a:lnTo>
                    <a:pt x="4" y="8"/>
                  </a:lnTo>
                  <a:lnTo>
                    <a:pt x="4" y="8"/>
                  </a:lnTo>
                  <a:lnTo>
                    <a:pt x="5" y="9"/>
                  </a:lnTo>
                  <a:lnTo>
                    <a:pt x="5" y="8"/>
                  </a:lnTo>
                  <a:lnTo>
                    <a:pt x="4" y="7"/>
                  </a:lnTo>
                  <a:lnTo>
                    <a:pt x="3" y="6"/>
                  </a:lnTo>
                  <a:lnTo>
                    <a:pt x="5" y="5"/>
                  </a:lnTo>
                  <a:lnTo>
                    <a:pt x="6" y="4"/>
                  </a:lnTo>
                  <a:lnTo>
                    <a:pt x="5" y="4"/>
                  </a:lnTo>
                  <a:lnTo>
                    <a:pt x="3" y="4"/>
                  </a:lnTo>
                  <a:lnTo>
                    <a:pt x="3" y="4"/>
                  </a:lnTo>
                  <a:lnTo>
                    <a:pt x="3" y="2"/>
                  </a:lnTo>
                  <a:lnTo>
                    <a:pt x="3" y="2"/>
                  </a:lnTo>
                  <a:lnTo>
                    <a:pt x="4" y="2"/>
                  </a:lnTo>
                  <a:lnTo>
                    <a:pt x="3" y="2"/>
                  </a:lnTo>
                  <a:lnTo>
                    <a:pt x="3" y="1"/>
                  </a:lnTo>
                  <a:lnTo>
                    <a:pt x="4" y="1"/>
                  </a:lnTo>
                  <a:lnTo>
                    <a:pt x="5" y="0"/>
                  </a:lnTo>
                  <a:lnTo>
                    <a:pt x="5" y="0"/>
                  </a:lnTo>
                  <a:lnTo>
                    <a:pt x="6" y="1"/>
                  </a:lnTo>
                  <a:lnTo>
                    <a:pt x="7" y="0"/>
                  </a:lnTo>
                  <a:lnTo>
                    <a:pt x="7" y="1"/>
                  </a:lnTo>
                  <a:lnTo>
                    <a:pt x="7" y="11"/>
                  </a:lnTo>
                  <a:lnTo>
                    <a:pt x="7" y="11"/>
                  </a:lnTo>
                </a:path>
              </a:pathLst>
            </a:custGeom>
            <a:solidFill>
              <a:srgbClr val="FFF5AD"/>
            </a:solidFill>
            <a:ln w="6350" cap="flat" cmpd="sng">
              <a:solidFill>
                <a:srgbClr val="FFCC11"/>
              </a:solidFill>
              <a:prstDash val="solid"/>
              <a:round/>
              <a:headEnd/>
              <a:tailEnd/>
            </a:ln>
            <a:effectLst/>
          </p:spPr>
          <p:txBody>
            <a:bodyPr lIns="36000" tIns="36000" rIns="36000" bIns="36000" anchor="ctr"/>
            <a:lstStyle/>
            <a:p>
              <a:endParaRPr lang="en-US" dirty="0"/>
            </a:p>
          </p:txBody>
        </p:sp>
        <p:sp>
          <p:nvSpPr>
            <p:cNvPr id="114793" name="Freeform 1129" hidden="1"/>
            <p:cNvSpPr>
              <a:spLocks/>
            </p:cNvSpPr>
            <p:nvPr/>
          </p:nvSpPr>
          <p:spPr bwMode="auto">
            <a:xfrm>
              <a:off x="1249" y="3705"/>
              <a:ext cx="39" cy="26"/>
            </a:xfrm>
            <a:custGeom>
              <a:avLst/>
              <a:gdLst/>
              <a:ahLst/>
              <a:cxnLst>
                <a:cxn ang="0">
                  <a:pos x="1" y="0"/>
                </a:cxn>
                <a:cxn ang="0">
                  <a:pos x="0" y="0"/>
                </a:cxn>
                <a:cxn ang="0">
                  <a:pos x="2" y="0"/>
                </a:cxn>
                <a:cxn ang="0">
                  <a:pos x="3" y="0"/>
                </a:cxn>
                <a:cxn ang="0">
                  <a:pos x="3" y="1"/>
                </a:cxn>
                <a:cxn ang="0">
                  <a:pos x="3" y="2"/>
                </a:cxn>
                <a:cxn ang="0">
                  <a:pos x="2" y="1"/>
                </a:cxn>
                <a:cxn ang="0">
                  <a:pos x="2" y="1"/>
                </a:cxn>
                <a:cxn ang="0">
                  <a:pos x="1" y="1"/>
                </a:cxn>
                <a:cxn ang="0">
                  <a:pos x="1" y="0"/>
                </a:cxn>
                <a:cxn ang="0">
                  <a:pos x="1" y="0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3" y="0"/>
                  </a:lnTo>
                  <a:lnTo>
                    <a:pt x="3" y="1"/>
                  </a:lnTo>
                  <a:lnTo>
                    <a:pt x="3" y="2"/>
                  </a:lnTo>
                  <a:lnTo>
                    <a:pt x="2" y="1"/>
                  </a:lnTo>
                  <a:lnTo>
                    <a:pt x="2" y="1"/>
                  </a:lnTo>
                  <a:lnTo>
                    <a:pt x="1" y="1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solidFill>
              <a:srgbClr val="FFF5AD"/>
            </a:solidFill>
            <a:ln w="6350" cap="flat" cmpd="sng">
              <a:solidFill>
                <a:srgbClr val="FFCC11"/>
              </a:solidFill>
              <a:prstDash val="solid"/>
              <a:round/>
              <a:headEnd/>
              <a:tailEnd/>
            </a:ln>
            <a:effectLst/>
          </p:spPr>
          <p:txBody>
            <a:bodyPr lIns="36000" tIns="36000" rIns="36000" bIns="36000" anchor="ctr"/>
            <a:lstStyle/>
            <a:p>
              <a:endParaRPr lang="en-US" dirty="0"/>
            </a:p>
          </p:txBody>
        </p:sp>
        <p:sp>
          <p:nvSpPr>
            <p:cNvPr id="114794" name="Freeform 1130" hidden="1"/>
            <p:cNvSpPr>
              <a:spLocks/>
            </p:cNvSpPr>
            <p:nvPr/>
          </p:nvSpPr>
          <p:spPr bwMode="auto">
            <a:xfrm>
              <a:off x="1039" y="3023"/>
              <a:ext cx="40" cy="79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2" y="1"/>
                </a:cxn>
                <a:cxn ang="0">
                  <a:pos x="2" y="1"/>
                </a:cxn>
                <a:cxn ang="0">
                  <a:pos x="3" y="2"/>
                </a:cxn>
                <a:cxn ang="0">
                  <a:pos x="2" y="3"/>
                </a:cxn>
                <a:cxn ang="0">
                  <a:pos x="3" y="4"/>
                </a:cxn>
                <a:cxn ang="0">
                  <a:pos x="2" y="4"/>
                </a:cxn>
                <a:cxn ang="0">
                  <a:pos x="3" y="5"/>
                </a:cxn>
                <a:cxn ang="0">
                  <a:pos x="2" y="5"/>
                </a:cxn>
                <a:cxn ang="0">
                  <a:pos x="2" y="6"/>
                </a:cxn>
                <a:cxn ang="0">
                  <a:pos x="1" y="6"/>
                </a:cxn>
                <a:cxn ang="0">
                  <a:pos x="0" y="5"/>
                </a:cxn>
                <a:cxn ang="0">
                  <a:pos x="1" y="4"/>
                </a:cxn>
                <a:cxn ang="0">
                  <a:pos x="1" y="1"/>
                </a:cxn>
                <a:cxn ang="0">
                  <a:pos x="2" y="0"/>
                </a:cxn>
                <a:cxn ang="0">
                  <a:pos x="2" y="0"/>
                </a:cxn>
              </a:cxnLst>
              <a:rect l="0" t="0" r="r" b="b"/>
              <a:pathLst>
                <a:path w="3" h="6">
                  <a:moveTo>
                    <a:pt x="2" y="0"/>
                  </a:moveTo>
                  <a:lnTo>
                    <a:pt x="2" y="1"/>
                  </a:lnTo>
                  <a:lnTo>
                    <a:pt x="2" y="1"/>
                  </a:lnTo>
                  <a:lnTo>
                    <a:pt x="3" y="2"/>
                  </a:lnTo>
                  <a:lnTo>
                    <a:pt x="2" y="3"/>
                  </a:lnTo>
                  <a:lnTo>
                    <a:pt x="3" y="4"/>
                  </a:lnTo>
                  <a:lnTo>
                    <a:pt x="2" y="4"/>
                  </a:lnTo>
                  <a:lnTo>
                    <a:pt x="3" y="5"/>
                  </a:lnTo>
                  <a:lnTo>
                    <a:pt x="2" y="5"/>
                  </a:lnTo>
                  <a:lnTo>
                    <a:pt x="2" y="6"/>
                  </a:lnTo>
                  <a:lnTo>
                    <a:pt x="1" y="6"/>
                  </a:lnTo>
                  <a:lnTo>
                    <a:pt x="0" y="5"/>
                  </a:lnTo>
                  <a:lnTo>
                    <a:pt x="1" y="4"/>
                  </a:lnTo>
                  <a:lnTo>
                    <a:pt x="1" y="1"/>
                  </a:lnTo>
                  <a:lnTo>
                    <a:pt x="2" y="0"/>
                  </a:lnTo>
                  <a:lnTo>
                    <a:pt x="2" y="0"/>
                  </a:lnTo>
                </a:path>
              </a:pathLst>
            </a:custGeom>
            <a:solidFill>
              <a:srgbClr val="FFF5AD"/>
            </a:solidFill>
            <a:ln w="6350" cap="flat" cmpd="sng">
              <a:solidFill>
                <a:srgbClr val="FFCC11"/>
              </a:solidFill>
              <a:prstDash val="solid"/>
              <a:round/>
              <a:headEnd/>
              <a:tailEnd/>
            </a:ln>
            <a:effectLst/>
          </p:spPr>
          <p:txBody>
            <a:bodyPr lIns="36000" tIns="36000" rIns="36000" bIns="36000" anchor="ctr"/>
            <a:lstStyle/>
            <a:p>
              <a:endParaRPr lang="en-US" dirty="0"/>
            </a:p>
          </p:txBody>
        </p:sp>
        <p:sp>
          <p:nvSpPr>
            <p:cNvPr id="114795" name="Freeform 1131" hidden="1"/>
            <p:cNvSpPr>
              <a:spLocks/>
            </p:cNvSpPr>
            <p:nvPr/>
          </p:nvSpPr>
          <p:spPr bwMode="auto">
            <a:xfrm>
              <a:off x="1013" y="3364"/>
              <a:ext cx="26" cy="65"/>
            </a:xfrm>
            <a:custGeom>
              <a:avLst/>
              <a:gdLst/>
              <a:ahLst/>
              <a:cxnLst>
                <a:cxn ang="0">
                  <a:pos x="1" y="1"/>
                </a:cxn>
                <a:cxn ang="0">
                  <a:pos x="1" y="0"/>
                </a:cxn>
                <a:cxn ang="0">
                  <a:pos x="1" y="0"/>
                </a:cxn>
                <a:cxn ang="0">
                  <a:pos x="2" y="1"/>
                </a:cxn>
                <a:cxn ang="0">
                  <a:pos x="2" y="4"/>
                </a:cxn>
                <a:cxn ang="0">
                  <a:pos x="2" y="5"/>
                </a:cxn>
                <a:cxn ang="0">
                  <a:pos x="2" y="5"/>
                </a:cxn>
                <a:cxn ang="0">
                  <a:pos x="1" y="5"/>
                </a:cxn>
                <a:cxn ang="0">
                  <a:pos x="1" y="3"/>
                </a:cxn>
                <a:cxn ang="0">
                  <a:pos x="0" y="2"/>
                </a:cxn>
                <a:cxn ang="0">
                  <a:pos x="1" y="2"/>
                </a:cxn>
                <a:cxn ang="0">
                  <a:pos x="1" y="2"/>
                </a:cxn>
                <a:cxn ang="0">
                  <a:pos x="0" y="1"/>
                </a:cxn>
                <a:cxn ang="0">
                  <a:pos x="1" y="1"/>
                </a:cxn>
                <a:cxn ang="0">
                  <a:pos x="1" y="1"/>
                </a:cxn>
              </a:cxnLst>
              <a:rect l="0" t="0" r="r" b="b"/>
              <a:pathLst>
                <a:path w="2" h="5">
                  <a:moveTo>
                    <a:pt x="1" y="1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2" y="1"/>
                  </a:lnTo>
                  <a:lnTo>
                    <a:pt x="2" y="4"/>
                  </a:lnTo>
                  <a:lnTo>
                    <a:pt x="2" y="5"/>
                  </a:lnTo>
                  <a:lnTo>
                    <a:pt x="2" y="5"/>
                  </a:lnTo>
                  <a:lnTo>
                    <a:pt x="1" y="5"/>
                  </a:lnTo>
                  <a:lnTo>
                    <a:pt x="1" y="3"/>
                  </a:lnTo>
                  <a:lnTo>
                    <a:pt x="0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0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solidFill>
              <a:srgbClr val="FFF5AD"/>
            </a:solidFill>
            <a:ln w="6350" cap="flat" cmpd="sng">
              <a:solidFill>
                <a:srgbClr val="FFCC11"/>
              </a:solidFill>
              <a:prstDash val="solid"/>
              <a:round/>
              <a:headEnd/>
              <a:tailEnd/>
            </a:ln>
            <a:effectLst/>
          </p:spPr>
          <p:txBody>
            <a:bodyPr lIns="36000" tIns="36000" rIns="36000" bIns="36000" anchor="ctr"/>
            <a:lstStyle/>
            <a:p>
              <a:endParaRPr lang="en-US" dirty="0"/>
            </a:p>
          </p:txBody>
        </p:sp>
        <p:sp>
          <p:nvSpPr>
            <p:cNvPr id="114796" name="Freeform 1132" hidden="1"/>
            <p:cNvSpPr>
              <a:spLocks/>
            </p:cNvSpPr>
            <p:nvPr/>
          </p:nvSpPr>
          <p:spPr bwMode="auto">
            <a:xfrm>
              <a:off x="1026" y="3469"/>
              <a:ext cx="13" cy="26"/>
            </a:xfrm>
            <a:custGeom>
              <a:avLst/>
              <a:gdLst/>
              <a:ahLst/>
              <a:cxnLst>
                <a:cxn ang="0">
                  <a:pos x="1" y="1"/>
                </a:cxn>
                <a:cxn ang="0">
                  <a:pos x="1" y="2"/>
                </a:cxn>
                <a:cxn ang="0">
                  <a:pos x="1" y="2"/>
                </a:cxn>
                <a:cxn ang="0">
                  <a:pos x="0" y="1"/>
                </a:cxn>
                <a:cxn ang="0">
                  <a:pos x="0" y="0"/>
                </a:cxn>
                <a:cxn ang="0">
                  <a:pos x="1" y="0"/>
                </a:cxn>
                <a:cxn ang="0">
                  <a:pos x="1" y="1"/>
                </a:cxn>
                <a:cxn ang="0">
                  <a:pos x="1" y="1"/>
                </a:cxn>
              </a:cxnLst>
              <a:rect l="0" t="0" r="r" b="b"/>
              <a:pathLst>
                <a:path w="1" h="2">
                  <a:moveTo>
                    <a:pt x="1" y="1"/>
                  </a:moveTo>
                  <a:lnTo>
                    <a:pt x="1" y="2"/>
                  </a:lnTo>
                  <a:lnTo>
                    <a:pt x="1" y="2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solidFill>
              <a:srgbClr val="FFF5AD"/>
            </a:solidFill>
            <a:ln w="6350" cap="flat" cmpd="sng">
              <a:solidFill>
                <a:srgbClr val="FFCC11"/>
              </a:solidFill>
              <a:prstDash val="solid"/>
              <a:round/>
              <a:headEnd/>
              <a:tailEnd/>
            </a:ln>
            <a:effectLst/>
          </p:spPr>
          <p:txBody>
            <a:bodyPr lIns="36000" tIns="36000" rIns="36000" bIns="36000" anchor="ctr"/>
            <a:lstStyle/>
            <a:p>
              <a:endParaRPr lang="en-US" dirty="0"/>
            </a:p>
          </p:txBody>
        </p:sp>
        <p:sp>
          <p:nvSpPr>
            <p:cNvPr id="114797" name="Freeform 1133" hidden="1"/>
            <p:cNvSpPr>
              <a:spLocks/>
            </p:cNvSpPr>
            <p:nvPr/>
          </p:nvSpPr>
          <p:spPr bwMode="auto">
            <a:xfrm>
              <a:off x="1066" y="3534"/>
              <a:ext cx="78" cy="92"/>
            </a:xfrm>
            <a:custGeom>
              <a:avLst/>
              <a:gdLst/>
              <a:ahLst/>
              <a:cxnLst>
                <a:cxn ang="0">
                  <a:pos x="1" y="1"/>
                </a:cxn>
                <a:cxn ang="0">
                  <a:pos x="2" y="1"/>
                </a:cxn>
                <a:cxn ang="0">
                  <a:pos x="2" y="1"/>
                </a:cxn>
                <a:cxn ang="0">
                  <a:pos x="3" y="0"/>
                </a:cxn>
                <a:cxn ang="0">
                  <a:pos x="3" y="0"/>
                </a:cxn>
                <a:cxn ang="0">
                  <a:pos x="3" y="1"/>
                </a:cxn>
                <a:cxn ang="0">
                  <a:pos x="2" y="3"/>
                </a:cxn>
                <a:cxn ang="0">
                  <a:pos x="3" y="4"/>
                </a:cxn>
                <a:cxn ang="0">
                  <a:pos x="5" y="3"/>
                </a:cxn>
                <a:cxn ang="0">
                  <a:pos x="6" y="3"/>
                </a:cxn>
                <a:cxn ang="0">
                  <a:pos x="6" y="4"/>
                </a:cxn>
                <a:cxn ang="0">
                  <a:pos x="3" y="5"/>
                </a:cxn>
                <a:cxn ang="0">
                  <a:pos x="3" y="7"/>
                </a:cxn>
                <a:cxn ang="0">
                  <a:pos x="3" y="6"/>
                </a:cxn>
                <a:cxn ang="0">
                  <a:pos x="2" y="5"/>
                </a:cxn>
                <a:cxn ang="0">
                  <a:pos x="3" y="5"/>
                </a:cxn>
                <a:cxn ang="0">
                  <a:pos x="2" y="4"/>
                </a:cxn>
                <a:cxn ang="0">
                  <a:pos x="2" y="5"/>
                </a:cxn>
                <a:cxn ang="0">
                  <a:pos x="1" y="5"/>
                </a:cxn>
                <a:cxn ang="0">
                  <a:pos x="1" y="4"/>
                </a:cxn>
                <a:cxn ang="0">
                  <a:pos x="0" y="3"/>
                </a:cxn>
                <a:cxn ang="0">
                  <a:pos x="1" y="1"/>
                </a:cxn>
                <a:cxn ang="0">
                  <a:pos x="1" y="1"/>
                </a:cxn>
              </a:cxnLst>
              <a:rect l="0" t="0" r="r" b="b"/>
              <a:pathLst>
                <a:path w="6" h="7">
                  <a:moveTo>
                    <a:pt x="1" y="1"/>
                  </a:moveTo>
                  <a:lnTo>
                    <a:pt x="2" y="1"/>
                  </a:lnTo>
                  <a:lnTo>
                    <a:pt x="2" y="1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1"/>
                  </a:lnTo>
                  <a:lnTo>
                    <a:pt x="2" y="3"/>
                  </a:lnTo>
                  <a:lnTo>
                    <a:pt x="3" y="4"/>
                  </a:lnTo>
                  <a:lnTo>
                    <a:pt x="5" y="3"/>
                  </a:lnTo>
                  <a:lnTo>
                    <a:pt x="6" y="3"/>
                  </a:lnTo>
                  <a:lnTo>
                    <a:pt x="6" y="4"/>
                  </a:lnTo>
                  <a:lnTo>
                    <a:pt x="3" y="5"/>
                  </a:lnTo>
                  <a:lnTo>
                    <a:pt x="3" y="7"/>
                  </a:lnTo>
                  <a:lnTo>
                    <a:pt x="3" y="6"/>
                  </a:lnTo>
                  <a:lnTo>
                    <a:pt x="2" y="5"/>
                  </a:lnTo>
                  <a:lnTo>
                    <a:pt x="3" y="5"/>
                  </a:lnTo>
                  <a:lnTo>
                    <a:pt x="2" y="4"/>
                  </a:lnTo>
                  <a:lnTo>
                    <a:pt x="2" y="5"/>
                  </a:lnTo>
                  <a:lnTo>
                    <a:pt x="1" y="5"/>
                  </a:lnTo>
                  <a:lnTo>
                    <a:pt x="1" y="4"/>
                  </a:lnTo>
                  <a:lnTo>
                    <a:pt x="0" y="3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solidFill>
              <a:srgbClr val="FFF5AD"/>
            </a:solidFill>
            <a:ln w="6350" cap="flat" cmpd="sng">
              <a:solidFill>
                <a:srgbClr val="FFCC11"/>
              </a:solidFill>
              <a:prstDash val="solid"/>
              <a:round/>
              <a:headEnd/>
              <a:tailEnd/>
            </a:ln>
            <a:effectLst/>
          </p:spPr>
          <p:txBody>
            <a:bodyPr lIns="36000" tIns="36000" rIns="36000" bIns="36000" anchor="ctr"/>
            <a:lstStyle/>
            <a:p>
              <a:endParaRPr lang="en-US" dirty="0"/>
            </a:p>
          </p:txBody>
        </p:sp>
        <p:sp>
          <p:nvSpPr>
            <p:cNvPr id="114798" name="Freeform 1134" hidden="1"/>
            <p:cNvSpPr>
              <a:spLocks/>
            </p:cNvSpPr>
            <p:nvPr/>
          </p:nvSpPr>
          <p:spPr bwMode="auto">
            <a:xfrm>
              <a:off x="1039" y="3574"/>
              <a:ext cx="53" cy="3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" y="3"/>
                </a:cxn>
                <a:cxn ang="0">
                  <a:pos x="3" y="3"/>
                </a:cxn>
                <a:cxn ang="0">
                  <a:pos x="2" y="2"/>
                </a:cxn>
                <a:cxn ang="0">
                  <a:pos x="0" y="1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4" h="3">
                  <a:moveTo>
                    <a:pt x="0" y="0"/>
                  </a:moveTo>
                  <a:lnTo>
                    <a:pt x="4" y="3"/>
                  </a:lnTo>
                  <a:lnTo>
                    <a:pt x="3" y="3"/>
                  </a:lnTo>
                  <a:lnTo>
                    <a:pt x="2" y="2"/>
                  </a:lnTo>
                  <a:lnTo>
                    <a:pt x="0" y="1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solidFill>
              <a:srgbClr val="FFF5AD"/>
            </a:solidFill>
            <a:ln w="6350" cap="flat" cmpd="sng">
              <a:solidFill>
                <a:srgbClr val="FFCC11"/>
              </a:solidFill>
              <a:prstDash val="solid"/>
              <a:round/>
              <a:headEnd/>
              <a:tailEnd/>
            </a:ln>
            <a:effectLst/>
          </p:spPr>
          <p:txBody>
            <a:bodyPr lIns="36000" tIns="36000" rIns="36000" bIns="36000" anchor="ctr"/>
            <a:lstStyle/>
            <a:p>
              <a:endParaRPr lang="en-US" dirty="0"/>
            </a:p>
          </p:txBody>
        </p:sp>
        <p:sp>
          <p:nvSpPr>
            <p:cNvPr id="114799" name="Freeform 1135" hidden="1"/>
            <p:cNvSpPr>
              <a:spLocks/>
            </p:cNvSpPr>
            <p:nvPr/>
          </p:nvSpPr>
          <p:spPr bwMode="auto">
            <a:xfrm>
              <a:off x="1066" y="3613"/>
              <a:ext cx="52" cy="3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" y="1"/>
                </a:cxn>
                <a:cxn ang="0">
                  <a:pos x="2" y="0"/>
                </a:cxn>
                <a:cxn ang="0">
                  <a:pos x="3" y="1"/>
                </a:cxn>
                <a:cxn ang="0">
                  <a:pos x="3" y="1"/>
                </a:cxn>
                <a:cxn ang="0">
                  <a:pos x="4" y="2"/>
                </a:cxn>
                <a:cxn ang="0">
                  <a:pos x="4" y="2"/>
                </a:cxn>
                <a:cxn ang="0">
                  <a:pos x="4" y="2"/>
                </a:cxn>
                <a:cxn ang="0">
                  <a:pos x="4" y="3"/>
                </a:cxn>
                <a:cxn ang="0">
                  <a:pos x="3" y="3"/>
                </a:cxn>
                <a:cxn ang="0">
                  <a:pos x="3" y="3"/>
                </a:cxn>
                <a:cxn ang="0">
                  <a:pos x="2" y="3"/>
                </a:cxn>
                <a:cxn ang="0">
                  <a:pos x="3" y="3"/>
                </a:cxn>
                <a:cxn ang="0">
                  <a:pos x="1" y="3"/>
                </a:cxn>
                <a:cxn ang="0">
                  <a:pos x="1" y="2"/>
                </a:cxn>
                <a:cxn ang="0">
                  <a:pos x="1" y="2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4" h="3">
                  <a:moveTo>
                    <a:pt x="0" y="0"/>
                  </a:moveTo>
                  <a:lnTo>
                    <a:pt x="2" y="1"/>
                  </a:lnTo>
                  <a:lnTo>
                    <a:pt x="2" y="0"/>
                  </a:lnTo>
                  <a:lnTo>
                    <a:pt x="3" y="1"/>
                  </a:lnTo>
                  <a:lnTo>
                    <a:pt x="3" y="1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3"/>
                  </a:lnTo>
                  <a:lnTo>
                    <a:pt x="3" y="3"/>
                  </a:lnTo>
                  <a:lnTo>
                    <a:pt x="3" y="3"/>
                  </a:lnTo>
                  <a:lnTo>
                    <a:pt x="2" y="3"/>
                  </a:lnTo>
                  <a:lnTo>
                    <a:pt x="3" y="3"/>
                  </a:lnTo>
                  <a:lnTo>
                    <a:pt x="1" y="3"/>
                  </a:lnTo>
                  <a:lnTo>
                    <a:pt x="1" y="2"/>
                  </a:lnTo>
                  <a:lnTo>
                    <a:pt x="1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solidFill>
              <a:srgbClr val="FFF5AD"/>
            </a:solidFill>
            <a:ln w="6350" cap="flat" cmpd="sng">
              <a:solidFill>
                <a:srgbClr val="FFCC11"/>
              </a:solidFill>
              <a:prstDash val="solid"/>
              <a:round/>
              <a:headEnd/>
              <a:tailEnd/>
            </a:ln>
            <a:effectLst/>
          </p:spPr>
          <p:txBody>
            <a:bodyPr lIns="36000" tIns="36000" rIns="36000" bIns="36000" anchor="ctr"/>
            <a:lstStyle/>
            <a:p>
              <a:endParaRPr lang="en-US" dirty="0"/>
            </a:p>
          </p:txBody>
        </p:sp>
        <p:sp>
          <p:nvSpPr>
            <p:cNvPr id="114800" name="Freeform 1136" hidden="1"/>
            <p:cNvSpPr>
              <a:spLocks/>
            </p:cNvSpPr>
            <p:nvPr/>
          </p:nvSpPr>
          <p:spPr bwMode="auto">
            <a:xfrm>
              <a:off x="1118" y="3639"/>
              <a:ext cx="39" cy="26"/>
            </a:xfrm>
            <a:custGeom>
              <a:avLst/>
              <a:gdLst/>
              <a:ahLst/>
              <a:cxnLst>
                <a:cxn ang="0">
                  <a:pos x="1" y="0"/>
                </a:cxn>
                <a:cxn ang="0">
                  <a:pos x="1" y="1"/>
                </a:cxn>
                <a:cxn ang="0">
                  <a:pos x="2" y="1"/>
                </a:cxn>
                <a:cxn ang="0">
                  <a:pos x="2" y="1"/>
                </a:cxn>
                <a:cxn ang="0">
                  <a:pos x="3" y="2"/>
                </a:cxn>
                <a:cxn ang="0">
                  <a:pos x="3" y="1"/>
                </a:cxn>
                <a:cxn ang="0">
                  <a:pos x="3" y="2"/>
                </a:cxn>
                <a:cxn ang="0">
                  <a:pos x="3" y="2"/>
                </a:cxn>
                <a:cxn ang="0">
                  <a:pos x="1" y="2"/>
                </a:cxn>
                <a:cxn ang="0">
                  <a:pos x="1" y="2"/>
                </a:cxn>
                <a:cxn ang="0">
                  <a:pos x="0" y="1"/>
                </a:cxn>
                <a:cxn ang="0">
                  <a:pos x="0" y="0"/>
                </a:cxn>
                <a:cxn ang="0">
                  <a:pos x="1" y="0"/>
                </a:cxn>
                <a:cxn ang="0">
                  <a:pos x="1" y="0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lnTo>
                    <a:pt x="1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3" y="2"/>
                  </a:lnTo>
                  <a:lnTo>
                    <a:pt x="3" y="1"/>
                  </a:lnTo>
                  <a:lnTo>
                    <a:pt x="3" y="2"/>
                  </a:lnTo>
                  <a:lnTo>
                    <a:pt x="3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solidFill>
              <a:srgbClr val="FFF5AD"/>
            </a:solidFill>
            <a:ln w="6350" cap="flat" cmpd="sng">
              <a:solidFill>
                <a:srgbClr val="FFCC11"/>
              </a:solidFill>
              <a:prstDash val="solid"/>
              <a:round/>
              <a:headEnd/>
              <a:tailEnd/>
            </a:ln>
            <a:effectLst/>
          </p:spPr>
          <p:txBody>
            <a:bodyPr lIns="36000" tIns="36000" rIns="36000" bIns="36000" anchor="ctr"/>
            <a:lstStyle/>
            <a:p>
              <a:endParaRPr lang="en-US" dirty="0"/>
            </a:p>
          </p:txBody>
        </p:sp>
        <p:sp>
          <p:nvSpPr>
            <p:cNvPr id="114801" name="Freeform 1137" hidden="1"/>
            <p:cNvSpPr>
              <a:spLocks/>
            </p:cNvSpPr>
            <p:nvPr/>
          </p:nvSpPr>
          <p:spPr bwMode="auto">
            <a:xfrm>
              <a:off x="1197" y="3705"/>
              <a:ext cx="65" cy="39"/>
            </a:xfrm>
            <a:custGeom>
              <a:avLst/>
              <a:gdLst/>
              <a:ahLst/>
              <a:cxnLst>
                <a:cxn ang="0">
                  <a:pos x="0" y="1"/>
                </a:cxn>
                <a:cxn ang="0">
                  <a:pos x="4" y="0"/>
                </a:cxn>
                <a:cxn ang="0">
                  <a:pos x="4" y="1"/>
                </a:cxn>
                <a:cxn ang="0">
                  <a:pos x="5" y="1"/>
                </a:cxn>
                <a:cxn ang="0">
                  <a:pos x="5" y="2"/>
                </a:cxn>
                <a:cxn ang="0">
                  <a:pos x="5" y="2"/>
                </a:cxn>
                <a:cxn ang="0">
                  <a:pos x="5" y="3"/>
                </a:cxn>
                <a:cxn ang="0">
                  <a:pos x="4" y="2"/>
                </a:cxn>
                <a:cxn ang="0">
                  <a:pos x="3" y="2"/>
                </a:cxn>
                <a:cxn ang="0">
                  <a:pos x="2" y="1"/>
                </a:cxn>
                <a:cxn ang="0">
                  <a:pos x="2" y="2"/>
                </a:cxn>
                <a:cxn ang="0">
                  <a:pos x="2" y="3"/>
                </a:cxn>
                <a:cxn ang="0">
                  <a:pos x="1" y="3"/>
                </a:cxn>
                <a:cxn ang="0">
                  <a:pos x="1" y="2"/>
                </a:cxn>
                <a:cxn ang="0">
                  <a:pos x="1" y="1"/>
                </a:cxn>
                <a:cxn ang="0">
                  <a:pos x="0" y="1"/>
                </a:cxn>
                <a:cxn ang="0">
                  <a:pos x="0" y="1"/>
                </a:cxn>
                <a:cxn ang="0">
                  <a:pos x="0" y="1"/>
                </a:cxn>
              </a:cxnLst>
              <a:rect l="0" t="0" r="r" b="b"/>
              <a:pathLst>
                <a:path w="5" h="3">
                  <a:moveTo>
                    <a:pt x="0" y="1"/>
                  </a:moveTo>
                  <a:lnTo>
                    <a:pt x="4" y="0"/>
                  </a:lnTo>
                  <a:lnTo>
                    <a:pt x="4" y="1"/>
                  </a:lnTo>
                  <a:lnTo>
                    <a:pt x="5" y="1"/>
                  </a:lnTo>
                  <a:lnTo>
                    <a:pt x="5" y="2"/>
                  </a:lnTo>
                  <a:lnTo>
                    <a:pt x="5" y="2"/>
                  </a:lnTo>
                  <a:lnTo>
                    <a:pt x="5" y="3"/>
                  </a:lnTo>
                  <a:lnTo>
                    <a:pt x="4" y="2"/>
                  </a:lnTo>
                  <a:lnTo>
                    <a:pt x="3" y="2"/>
                  </a:lnTo>
                  <a:lnTo>
                    <a:pt x="2" y="1"/>
                  </a:lnTo>
                  <a:lnTo>
                    <a:pt x="2" y="2"/>
                  </a:lnTo>
                  <a:lnTo>
                    <a:pt x="2" y="3"/>
                  </a:lnTo>
                  <a:lnTo>
                    <a:pt x="1" y="3"/>
                  </a:lnTo>
                  <a:lnTo>
                    <a:pt x="1" y="2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</a:path>
              </a:pathLst>
            </a:custGeom>
            <a:solidFill>
              <a:srgbClr val="FFF5AD"/>
            </a:solidFill>
            <a:ln w="6350" cap="flat" cmpd="sng">
              <a:solidFill>
                <a:srgbClr val="FFCC11"/>
              </a:solidFill>
              <a:prstDash val="solid"/>
              <a:round/>
              <a:headEnd/>
              <a:tailEnd/>
            </a:ln>
            <a:effectLst/>
          </p:spPr>
          <p:txBody>
            <a:bodyPr lIns="36000" tIns="36000" rIns="36000" bIns="36000" anchor="ctr"/>
            <a:lstStyle/>
            <a:p>
              <a:endParaRPr lang="en-US" dirty="0"/>
            </a:p>
          </p:txBody>
        </p:sp>
        <p:sp>
          <p:nvSpPr>
            <p:cNvPr id="114802" name="Freeform 1138" hidden="1"/>
            <p:cNvSpPr>
              <a:spLocks/>
            </p:cNvSpPr>
            <p:nvPr/>
          </p:nvSpPr>
          <p:spPr bwMode="auto">
            <a:xfrm>
              <a:off x="1079" y="2223"/>
              <a:ext cx="668" cy="1324"/>
            </a:xfrm>
            <a:custGeom>
              <a:avLst/>
              <a:gdLst/>
              <a:ahLst/>
              <a:cxnLst>
                <a:cxn ang="0">
                  <a:pos x="3" y="100"/>
                </a:cxn>
                <a:cxn ang="0">
                  <a:pos x="1" y="95"/>
                </a:cxn>
                <a:cxn ang="0">
                  <a:pos x="0" y="90"/>
                </a:cxn>
                <a:cxn ang="0">
                  <a:pos x="3" y="83"/>
                </a:cxn>
                <a:cxn ang="0">
                  <a:pos x="4" y="75"/>
                </a:cxn>
                <a:cxn ang="0">
                  <a:pos x="4" y="72"/>
                </a:cxn>
                <a:cxn ang="0">
                  <a:pos x="5" y="71"/>
                </a:cxn>
                <a:cxn ang="0">
                  <a:pos x="4" y="68"/>
                </a:cxn>
                <a:cxn ang="0">
                  <a:pos x="3" y="64"/>
                </a:cxn>
                <a:cxn ang="0">
                  <a:pos x="4" y="60"/>
                </a:cxn>
                <a:cxn ang="0">
                  <a:pos x="6" y="51"/>
                </a:cxn>
                <a:cxn ang="0">
                  <a:pos x="6" y="44"/>
                </a:cxn>
                <a:cxn ang="0">
                  <a:pos x="8" y="39"/>
                </a:cxn>
                <a:cxn ang="0">
                  <a:pos x="9" y="34"/>
                </a:cxn>
                <a:cxn ang="0">
                  <a:pos x="8" y="31"/>
                </a:cxn>
                <a:cxn ang="0">
                  <a:pos x="7" y="27"/>
                </a:cxn>
                <a:cxn ang="0">
                  <a:pos x="10" y="18"/>
                </a:cxn>
                <a:cxn ang="0">
                  <a:pos x="13" y="15"/>
                </a:cxn>
                <a:cxn ang="0">
                  <a:pos x="13" y="9"/>
                </a:cxn>
                <a:cxn ang="0">
                  <a:pos x="16" y="4"/>
                </a:cxn>
                <a:cxn ang="0">
                  <a:pos x="20" y="1"/>
                </a:cxn>
                <a:cxn ang="0">
                  <a:pos x="24" y="1"/>
                </a:cxn>
                <a:cxn ang="0">
                  <a:pos x="28" y="2"/>
                </a:cxn>
                <a:cxn ang="0">
                  <a:pos x="33" y="6"/>
                </a:cxn>
                <a:cxn ang="0">
                  <a:pos x="40" y="10"/>
                </a:cxn>
                <a:cxn ang="0">
                  <a:pos x="39" y="15"/>
                </a:cxn>
                <a:cxn ang="0">
                  <a:pos x="43" y="16"/>
                </a:cxn>
                <a:cxn ang="0">
                  <a:pos x="49" y="11"/>
                </a:cxn>
                <a:cxn ang="0">
                  <a:pos x="51" y="13"/>
                </a:cxn>
                <a:cxn ang="0">
                  <a:pos x="48" y="16"/>
                </a:cxn>
                <a:cxn ang="0">
                  <a:pos x="41" y="24"/>
                </a:cxn>
                <a:cxn ang="0">
                  <a:pos x="40" y="30"/>
                </a:cxn>
                <a:cxn ang="0">
                  <a:pos x="39" y="36"/>
                </a:cxn>
                <a:cxn ang="0">
                  <a:pos x="41" y="39"/>
                </a:cxn>
                <a:cxn ang="0">
                  <a:pos x="42" y="43"/>
                </a:cxn>
                <a:cxn ang="0">
                  <a:pos x="43" y="46"/>
                </a:cxn>
                <a:cxn ang="0">
                  <a:pos x="40" y="50"/>
                </a:cxn>
                <a:cxn ang="0">
                  <a:pos x="29" y="52"/>
                </a:cxn>
                <a:cxn ang="0">
                  <a:pos x="29" y="53"/>
                </a:cxn>
                <a:cxn ang="0">
                  <a:pos x="29" y="55"/>
                </a:cxn>
                <a:cxn ang="0">
                  <a:pos x="28" y="59"/>
                </a:cxn>
                <a:cxn ang="0">
                  <a:pos x="22" y="58"/>
                </a:cxn>
                <a:cxn ang="0">
                  <a:pos x="22" y="62"/>
                </a:cxn>
                <a:cxn ang="0">
                  <a:pos x="23" y="64"/>
                </a:cxn>
                <a:cxn ang="0">
                  <a:pos x="25" y="62"/>
                </a:cxn>
                <a:cxn ang="0">
                  <a:pos x="25" y="65"/>
                </a:cxn>
                <a:cxn ang="0">
                  <a:pos x="23" y="64"/>
                </a:cxn>
                <a:cxn ang="0">
                  <a:pos x="24" y="66"/>
                </a:cxn>
                <a:cxn ang="0">
                  <a:pos x="21" y="68"/>
                </a:cxn>
                <a:cxn ang="0">
                  <a:pos x="20" y="73"/>
                </a:cxn>
                <a:cxn ang="0">
                  <a:pos x="17" y="74"/>
                </a:cxn>
                <a:cxn ang="0">
                  <a:pos x="16" y="79"/>
                </a:cxn>
                <a:cxn ang="0">
                  <a:pos x="20" y="81"/>
                </a:cxn>
                <a:cxn ang="0">
                  <a:pos x="20" y="84"/>
                </a:cxn>
                <a:cxn ang="0">
                  <a:pos x="19" y="85"/>
                </a:cxn>
                <a:cxn ang="0">
                  <a:pos x="15" y="90"/>
                </a:cxn>
                <a:cxn ang="0">
                  <a:pos x="13" y="92"/>
                </a:cxn>
                <a:cxn ang="0">
                  <a:pos x="13" y="93"/>
                </a:cxn>
                <a:cxn ang="0">
                  <a:pos x="11" y="96"/>
                </a:cxn>
                <a:cxn ang="0">
                  <a:pos x="11" y="99"/>
                </a:cxn>
              </a:cxnLst>
              <a:rect l="0" t="0" r="r" b="b"/>
              <a:pathLst>
                <a:path w="51" h="101">
                  <a:moveTo>
                    <a:pt x="13" y="101"/>
                  </a:moveTo>
                  <a:lnTo>
                    <a:pt x="9" y="100"/>
                  </a:lnTo>
                  <a:lnTo>
                    <a:pt x="3" y="100"/>
                  </a:lnTo>
                  <a:lnTo>
                    <a:pt x="3" y="99"/>
                  </a:lnTo>
                  <a:lnTo>
                    <a:pt x="3" y="95"/>
                  </a:lnTo>
                  <a:lnTo>
                    <a:pt x="1" y="95"/>
                  </a:lnTo>
                  <a:lnTo>
                    <a:pt x="0" y="95"/>
                  </a:lnTo>
                  <a:lnTo>
                    <a:pt x="0" y="93"/>
                  </a:lnTo>
                  <a:lnTo>
                    <a:pt x="0" y="90"/>
                  </a:lnTo>
                  <a:lnTo>
                    <a:pt x="2" y="87"/>
                  </a:lnTo>
                  <a:lnTo>
                    <a:pt x="3" y="85"/>
                  </a:lnTo>
                  <a:lnTo>
                    <a:pt x="3" y="83"/>
                  </a:lnTo>
                  <a:lnTo>
                    <a:pt x="4" y="81"/>
                  </a:lnTo>
                  <a:lnTo>
                    <a:pt x="4" y="79"/>
                  </a:lnTo>
                  <a:lnTo>
                    <a:pt x="4" y="75"/>
                  </a:lnTo>
                  <a:lnTo>
                    <a:pt x="5" y="73"/>
                  </a:lnTo>
                  <a:lnTo>
                    <a:pt x="4" y="73"/>
                  </a:lnTo>
                  <a:lnTo>
                    <a:pt x="4" y="72"/>
                  </a:lnTo>
                  <a:lnTo>
                    <a:pt x="5" y="72"/>
                  </a:lnTo>
                  <a:lnTo>
                    <a:pt x="5" y="72"/>
                  </a:lnTo>
                  <a:lnTo>
                    <a:pt x="5" y="71"/>
                  </a:lnTo>
                  <a:lnTo>
                    <a:pt x="4" y="71"/>
                  </a:lnTo>
                  <a:lnTo>
                    <a:pt x="4" y="69"/>
                  </a:lnTo>
                  <a:lnTo>
                    <a:pt x="4" y="68"/>
                  </a:lnTo>
                  <a:lnTo>
                    <a:pt x="4" y="66"/>
                  </a:lnTo>
                  <a:lnTo>
                    <a:pt x="3" y="66"/>
                  </a:lnTo>
                  <a:lnTo>
                    <a:pt x="3" y="64"/>
                  </a:lnTo>
                  <a:lnTo>
                    <a:pt x="4" y="62"/>
                  </a:lnTo>
                  <a:lnTo>
                    <a:pt x="4" y="61"/>
                  </a:lnTo>
                  <a:lnTo>
                    <a:pt x="4" y="60"/>
                  </a:lnTo>
                  <a:lnTo>
                    <a:pt x="4" y="56"/>
                  </a:lnTo>
                  <a:lnTo>
                    <a:pt x="5" y="52"/>
                  </a:lnTo>
                  <a:lnTo>
                    <a:pt x="6" y="51"/>
                  </a:lnTo>
                  <a:lnTo>
                    <a:pt x="6" y="48"/>
                  </a:lnTo>
                  <a:lnTo>
                    <a:pt x="6" y="45"/>
                  </a:lnTo>
                  <a:lnTo>
                    <a:pt x="6" y="44"/>
                  </a:lnTo>
                  <a:lnTo>
                    <a:pt x="8" y="42"/>
                  </a:lnTo>
                  <a:lnTo>
                    <a:pt x="7" y="40"/>
                  </a:lnTo>
                  <a:lnTo>
                    <a:pt x="8" y="39"/>
                  </a:lnTo>
                  <a:lnTo>
                    <a:pt x="8" y="38"/>
                  </a:lnTo>
                  <a:lnTo>
                    <a:pt x="9" y="36"/>
                  </a:lnTo>
                  <a:lnTo>
                    <a:pt x="9" y="34"/>
                  </a:lnTo>
                  <a:lnTo>
                    <a:pt x="8" y="33"/>
                  </a:lnTo>
                  <a:lnTo>
                    <a:pt x="8" y="32"/>
                  </a:lnTo>
                  <a:lnTo>
                    <a:pt x="8" y="31"/>
                  </a:lnTo>
                  <a:lnTo>
                    <a:pt x="8" y="29"/>
                  </a:lnTo>
                  <a:lnTo>
                    <a:pt x="7" y="29"/>
                  </a:lnTo>
                  <a:lnTo>
                    <a:pt x="7" y="27"/>
                  </a:lnTo>
                  <a:lnTo>
                    <a:pt x="9" y="24"/>
                  </a:lnTo>
                  <a:lnTo>
                    <a:pt x="9" y="22"/>
                  </a:lnTo>
                  <a:lnTo>
                    <a:pt x="10" y="18"/>
                  </a:lnTo>
                  <a:lnTo>
                    <a:pt x="11" y="17"/>
                  </a:lnTo>
                  <a:lnTo>
                    <a:pt x="12" y="16"/>
                  </a:lnTo>
                  <a:lnTo>
                    <a:pt x="13" y="15"/>
                  </a:lnTo>
                  <a:lnTo>
                    <a:pt x="12" y="11"/>
                  </a:lnTo>
                  <a:lnTo>
                    <a:pt x="12" y="10"/>
                  </a:lnTo>
                  <a:lnTo>
                    <a:pt x="13" y="9"/>
                  </a:lnTo>
                  <a:lnTo>
                    <a:pt x="13" y="8"/>
                  </a:lnTo>
                  <a:lnTo>
                    <a:pt x="16" y="6"/>
                  </a:lnTo>
                  <a:lnTo>
                    <a:pt x="16" y="4"/>
                  </a:lnTo>
                  <a:lnTo>
                    <a:pt x="16" y="3"/>
                  </a:lnTo>
                  <a:lnTo>
                    <a:pt x="19" y="0"/>
                  </a:lnTo>
                  <a:lnTo>
                    <a:pt x="20" y="1"/>
                  </a:lnTo>
                  <a:lnTo>
                    <a:pt x="22" y="1"/>
                  </a:lnTo>
                  <a:lnTo>
                    <a:pt x="23" y="3"/>
                  </a:lnTo>
                  <a:lnTo>
                    <a:pt x="24" y="1"/>
                  </a:lnTo>
                  <a:lnTo>
                    <a:pt x="27" y="1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30" y="4"/>
                  </a:lnTo>
                  <a:lnTo>
                    <a:pt x="32" y="5"/>
                  </a:lnTo>
                  <a:lnTo>
                    <a:pt x="33" y="6"/>
                  </a:lnTo>
                  <a:lnTo>
                    <a:pt x="36" y="7"/>
                  </a:lnTo>
                  <a:lnTo>
                    <a:pt x="39" y="9"/>
                  </a:lnTo>
                  <a:lnTo>
                    <a:pt x="40" y="10"/>
                  </a:lnTo>
                  <a:lnTo>
                    <a:pt x="41" y="11"/>
                  </a:lnTo>
                  <a:lnTo>
                    <a:pt x="39" y="14"/>
                  </a:lnTo>
                  <a:lnTo>
                    <a:pt x="39" y="15"/>
                  </a:lnTo>
                  <a:lnTo>
                    <a:pt x="39" y="15"/>
                  </a:lnTo>
                  <a:lnTo>
                    <a:pt x="41" y="16"/>
                  </a:lnTo>
                  <a:lnTo>
                    <a:pt x="43" y="16"/>
                  </a:lnTo>
                  <a:lnTo>
                    <a:pt x="46" y="16"/>
                  </a:lnTo>
                  <a:lnTo>
                    <a:pt x="48" y="13"/>
                  </a:lnTo>
                  <a:lnTo>
                    <a:pt x="49" y="11"/>
                  </a:lnTo>
                  <a:lnTo>
                    <a:pt x="50" y="11"/>
                  </a:lnTo>
                  <a:lnTo>
                    <a:pt x="51" y="11"/>
                  </a:lnTo>
                  <a:lnTo>
                    <a:pt x="51" y="13"/>
                  </a:lnTo>
                  <a:lnTo>
                    <a:pt x="51" y="15"/>
                  </a:lnTo>
                  <a:lnTo>
                    <a:pt x="50" y="16"/>
                  </a:lnTo>
                  <a:lnTo>
                    <a:pt x="48" y="16"/>
                  </a:lnTo>
                  <a:lnTo>
                    <a:pt x="45" y="19"/>
                  </a:lnTo>
                  <a:lnTo>
                    <a:pt x="43" y="22"/>
                  </a:lnTo>
                  <a:lnTo>
                    <a:pt x="41" y="24"/>
                  </a:lnTo>
                  <a:lnTo>
                    <a:pt x="40" y="25"/>
                  </a:lnTo>
                  <a:lnTo>
                    <a:pt x="40" y="28"/>
                  </a:lnTo>
                  <a:lnTo>
                    <a:pt x="40" y="30"/>
                  </a:lnTo>
                  <a:lnTo>
                    <a:pt x="40" y="33"/>
                  </a:lnTo>
                  <a:lnTo>
                    <a:pt x="39" y="34"/>
                  </a:lnTo>
                  <a:lnTo>
                    <a:pt x="39" y="36"/>
                  </a:lnTo>
                  <a:lnTo>
                    <a:pt x="39" y="37"/>
                  </a:lnTo>
                  <a:lnTo>
                    <a:pt x="39" y="38"/>
                  </a:lnTo>
                  <a:lnTo>
                    <a:pt x="41" y="39"/>
                  </a:lnTo>
                  <a:lnTo>
                    <a:pt x="42" y="40"/>
                  </a:lnTo>
                  <a:lnTo>
                    <a:pt x="41" y="42"/>
                  </a:lnTo>
                  <a:lnTo>
                    <a:pt x="42" y="43"/>
                  </a:lnTo>
                  <a:lnTo>
                    <a:pt x="43" y="43"/>
                  </a:lnTo>
                  <a:lnTo>
                    <a:pt x="43" y="45"/>
                  </a:lnTo>
                  <a:lnTo>
                    <a:pt x="43" y="46"/>
                  </a:lnTo>
                  <a:lnTo>
                    <a:pt x="41" y="48"/>
                  </a:lnTo>
                  <a:lnTo>
                    <a:pt x="41" y="49"/>
                  </a:lnTo>
                  <a:lnTo>
                    <a:pt x="40" y="50"/>
                  </a:lnTo>
                  <a:lnTo>
                    <a:pt x="36" y="51"/>
                  </a:lnTo>
                  <a:lnTo>
                    <a:pt x="32" y="52"/>
                  </a:lnTo>
                  <a:lnTo>
                    <a:pt x="29" y="52"/>
                  </a:lnTo>
                  <a:lnTo>
                    <a:pt x="29" y="51"/>
                  </a:lnTo>
                  <a:lnTo>
                    <a:pt x="29" y="53"/>
                  </a:lnTo>
                  <a:lnTo>
                    <a:pt x="29" y="53"/>
                  </a:lnTo>
                  <a:lnTo>
                    <a:pt x="29" y="54"/>
                  </a:lnTo>
                  <a:lnTo>
                    <a:pt x="29" y="55"/>
                  </a:lnTo>
                  <a:lnTo>
                    <a:pt x="29" y="55"/>
                  </a:lnTo>
                  <a:lnTo>
                    <a:pt x="29" y="58"/>
                  </a:lnTo>
                  <a:lnTo>
                    <a:pt x="28" y="59"/>
                  </a:lnTo>
                  <a:lnTo>
                    <a:pt x="28" y="59"/>
                  </a:lnTo>
                  <a:lnTo>
                    <a:pt x="27" y="59"/>
                  </a:lnTo>
                  <a:lnTo>
                    <a:pt x="25" y="59"/>
                  </a:lnTo>
                  <a:lnTo>
                    <a:pt x="22" y="58"/>
                  </a:lnTo>
                  <a:lnTo>
                    <a:pt x="22" y="58"/>
                  </a:lnTo>
                  <a:lnTo>
                    <a:pt x="21" y="58"/>
                  </a:lnTo>
                  <a:lnTo>
                    <a:pt x="22" y="62"/>
                  </a:lnTo>
                  <a:lnTo>
                    <a:pt x="23" y="63"/>
                  </a:lnTo>
                  <a:lnTo>
                    <a:pt x="23" y="63"/>
                  </a:lnTo>
                  <a:lnTo>
                    <a:pt x="23" y="64"/>
                  </a:lnTo>
                  <a:lnTo>
                    <a:pt x="24" y="63"/>
                  </a:lnTo>
                  <a:lnTo>
                    <a:pt x="24" y="63"/>
                  </a:lnTo>
                  <a:lnTo>
                    <a:pt x="25" y="62"/>
                  </a:lnTo>
                  <a:lnTo>
                    <a:pt x="25" y="63"/>
                  </a:lnTo>
                  <a:lnTo>
                    <a:pt x="25" y="64"/>
                  </a:lnTo>
                  <a:lnTo>
                    <a:pt x="25" y="65"/>
                  </a:lnTo>
                  <a:lnTo>
                    <a:pt x="24" y="65"/>
                  </a:lnTo>
                  <a:lnTo>
                    <a:pt x="24" y="64"/>
                  </a:lnTo>
                  <a:lnTo>
                    <a:pt x="23" y="64"/>
                  </a:lnTo>
                  <a:lnTo>
                    <a:pt x="22" y="65"/>
                  </a:lnTo>
                  <a:lnTo>
                    <a:pt x="22" y="65"/>
                  </a:lnTo>
                  <a:lnTo>
                    <a:pt x="24" y="66"/>
                  </a:lnTo>
                  <a:lnTo>
                    <a:pt x="22" y="67"/>
                  </a:lnTo>
                  <a:lnTo>
                    <a:pt x="22" y="67"/>
                  </a:lnTo>
                  <a:lnTo>
                    <a:pt x="21" y="68"/>
                  </a:lnTo>
                  <a:lnTo>
                    <a:pt x="21" y="70"/>
                  </a:lnTo>
                  <a:lnTo>
                    <a:pt x="20" y="72"/>
                  </a:lnTo>
                  <a:lnTo>
                    <a:pt x="20" y="73"/>
                  </a:lnTo>
                  <a:lnTo>
                    <a:pt x="19" y="73"/>
                  </a:lnTo>
                  <a:lnTo>
                    <a:pt x="18" y="74"/>
                  </a:lnTo>
                  <a:lnTo>
                    <a:pt x="17" y="74"/>
                  </a:lnTo>
                  <a:lnTo>
                    <a:pt x="15" y="76"/>
                  </a:lnTo>
                  <a:lnTo>
                    <a:pt x="15" y="77"/>
                  </a:lnTo>
                  <a:lnTo>
                    <a:pt x="16" y="79"/>
                  </a:lnTo>
                  <a:lnTo>
                    <a:pt x="17" y="80"/>
                  </a:lnTo>
                  <a:lnTo>
                    <a:pt x="20" y="81"/>
                  </a:lnTo>
                  <a:lnTo>
                    <a:pt x="20" y="81"/>
                  </a:lnTo>
                  <a:lnTo>
                    <a:pt x="20" y="82"/>
                  </a:lnTo>
                  <a:lnTo>
                    <a:pt x="20" y="83"/>
                  </a:lnTo>
                  <a:lnTo>
                    <a:pt x="20" y="84"/>
                  </a:lnTo>
                  <a:lnTo>
                    <a:pt x="19" y="84"/>
                  </a:lnTo>
                  <a:lnTo>
                    <a:pt x="19" y="85"/>
                  </a:lnTo>
                  <a:lnTo>
                    <a:pt x="19" y="85"/>
                  </a:lnTo>
                  <a:lnTo>
                    <a:pt x="15" y="88"/>
                  </a:lnTo>
                  <a:lnTo>
                    <a:pt x="15" y="89"/>
                  </a:lnTo>
                  <a:lnTo>
                    <a:pt x="15" y="90"/>
                  </a:lnTo>
                  <a:lnTo>
                    <a:pt x="15" y="89"/>
                  </a:lnTo>
                  <a:lnTo>
                    <a:pt x="14" y="92"/>
                  </a:lnTo>
                  <a:lnTo>
                    <a:pt x="13" y="92"/>
                  </a:lnTo>
                  <a:lnTo>
                    <a:pt x="12" y="91"/>
                  </a:lnTo>
                  <a:lnTo>
                    <a:pt x="12" y="92"/>
                  </a:lnTo>
                  <a:lnTo>
                    <a:pt x="13" y="93"/>
                  </a:lnTo>
                  <a:lnTo>
                    <a:pt x="11" y="94"/>
                  </a:lnTo>
                  <a:lnTo>
                    <a:pt x="10" y="96"/>
                  </a:lnTo>
                  <a:lnTo>
                    <a:pt x="11" y="96"/>
                  </a:lnTo>
                  <a:lnTo>
                    <a:pt x="11" y="98"/>
                  </a:lnTo>
                  <a:lnTo>
                    <a:pt x="10" y="98"/>
                  </a:lnTo>
                  <a:lnTo>
                    <a:pt x="11" y="99"/>
                  </a:lnTo>
                  <a:lnTo>
                    <a:pt x="13" y="101"/>
                  </a:lnTo>
                  <a:lnTo>
                    <a:pt x="13" y="101"/>
                  </a:lnTo>
                </a:path>
              </a:pathLst>
            </a:custGeom>
            <a:solidFill>
              <a:srgbClr val="FFF5AD"/>
            </a:solidFill>
            <a:ln w="6350" cap="flat" cmpd="sng">
              <a:solidFill>
                <a:srgbClr val="FFCC11"/>
              </a:solidFill>
              <a:prstDash val="solid"/>
              <a:round/>
              <a:headEnd/>
              <a:tailEnd/>
            </a:ln>
            <a:effectLst/>
          </p:spPr>
          <p:txBody>
            <a:bodyPr lIns="36000" tIns="36000" rIns="36000" bIns="36000" anchor="ctr"/>
            <a:lstStyle/>
            <a:p>
              <a:endParaRPr lang="en-US" dirty="0"/>
            </a:p>
          </p:txBody>
        </p:sp>
        <p:sp>
          <p:nvSpPr>
            <p:cNvPr id="114803" name="Freeform 1139" hidden="1"/>
            <p:cNvSpPr>
              <a:spLocks/>
            </p:cNvSpPr>
            <p:nvPr/>
          </p:nvSpPr>
          <p:spPr bwMode="auto">
            <a:xfrm>
              <a:off x="816" y="1476"/>
              <a:ext cx="420" cy="616"/>
            </a:xfrm>
            <a:custGeom>
              <a:avLst/>
              <a:gdLst/>
              <a:ahLst/>
              <a:cxnLst>
                <a:cxn ang="0">
                  <a:pos x="28" y="47"/>
                </a:cxn>
                <a:cxn ang="0">
                  <a:pos x="30" y="46"/>
                </a:cxn>
                <a:cxn ang="0">
                  <a:pos x="31" y="43"/>
                </a:cxn>
                <a:cxn ang="0">
                  <a:pos x="30" y="41"/>
                </a:cxn>
                <a:cxn ang="0">
                  <a:pos x="31" y="39"/>
                </a:cxn>
                <a:cxn ang="0">
                  <a:pos x="31" y="37"/>
                </a:cxn>
                <a:cxn ang="0">
                  <a:pos x="32" y="32"/>
                </a:cxn>
                <a:cxn ang="0">
                  <a:pos x="28" y="28"/>
                </a:cxn>
                <a:cxn ang="0">
                  <a:pos x="27" y="24"/>
                </a:cxn>
                <a:cxn ang="0">
                  <a:pos x="25" y="25"/>
                </a:cxn>
                <a:cxn ang="0">
                  <a:pos x="23" y="24"/>
                </a:cxn>
                <a:cxn ang="0">
                  <a:pos x="21" y="23"/>
                </a:cxn>
                <a:cxn ang="0">
                  <a:pos x="19" y="19"/>
                </a:cxn>
                <a:cxn ang="0">
                  <a:pos x="21" y="17"/>
                </a:cxn>
                <a:cxn ang="0">
                  <a:pos x="22" y="13"/>
                </a:cxn>
                <a:cxn ang="0">
                  <a:pos x="28" y="11"/>
                </a:cxn>
                <a:cxn ang="0">
                  <a:pos x="29" y="10"/>
                </a:cxn>
                <a:cxn ang="0">
                  <a:pos x="27" y="10"/>
                </a:cxn>
                <a:cxn ang="0">
                  <a:pos x="29" y="7"/>
                </a:cxn>
                <a:cxn ang="0">
                  <a:pos x="26" y="6"/>
                </a:cxn>
                <a:cxn ang="0">
                  <a:pos x="24" y="6"/>
                </a:cxn>
                <a:cxn ang="0">
                  <a:pos x="21" y="6"/>
                </a:cxn>
                <a:cxn ang="0">
                  <a:pos x="20" y="5"/>
                </a:cxn>
                <a:cxn ang="0">
                  <a:pos x="19" y="3"/>
                </a:cxn>
                <a:cxn ang="0">
                  <a:pos x="17" y="1"/>
                </a:cxn>
                <a:cxn ang="0">
                  <a:pos x="15" y="0"/>
                </a:cxn>
                <a:cxn ang="0">
                  <a:pos x="14" y="0"/>
                </a:cxn>
                <a:cxn ang="0">
                  <a:pos x="15" y="2"/>
                </a:cxn>
                <a:cxn ang="0">
                  <a:pos x="12" y="6"/>
                </a:cxn>
                <a:cxn ang="0">
                  <a:pos x="8" y="9"/>
                </a:cxn>
                <a:cxn ang="0">
                  <a:pos x="6" y="10"/>
                </a:cxn>
                <a:cxn ang="0">
                  <a:pos x="5" y="12"/>
                </a:cxn>
                <a:cxn ang="0">
                  <a:pos x="4" y="12"/>
                </a:cxn>
                <a:cxn ang="0">
                  <a:pos x="3" y="11"/>
                </a:cxn>
                <a:cxn ang="0">
                  <a:pos x="1" y="10"/>
                </a:cxn>
                <a:cxn ang="0">
                  <a:pos x="2" y="9"/>
                </a:cxn>
                <a:cxn ang="0">
                  <a:pos x="0" y="13"/>
                </a:cxn>
                <a:cxn ang="0">
                  <a:pos x="0" y="15"/>
                </a:cxn>
                <a:cxn ang="0">
                  <a:pos x="4" y="18"/>
                </a:cxn>
                <a:cxn ang="0">
                  <a:pos x="6" y="21"/>
                </a:cxn>
                <a:cxn ang="0">
                  <a:pos x="8" y="27"/>
                </a:cxn>
                <a:cxn ang="0">
                  <a:pos x="10" y="30"/>
                </a:cxn>
                <a:cxn ang="0">
                  <a:pos x="12" y="34"/>
                </a:cxn>
                <a:cxn ang="0">
                  <a:pos x="12" y="36"/>
                </a:cxn>
                <a:cxn ang="0">
                  <a:pos x="15" y="40"/>
                </a:cxn>
                <a:cxn ang="0">
                  <a:pos x="23" y="44"/>
                </a:cxn>
                <a:cxn ang="0">
                  <a:pos x="26" y="47"/>
                </a:cxn>
                <a:cxn ang="0">
                  <a:pos x="27" y="47"/>
                </a:cxn>
              </a:cxnLst>
              <a:rect l="0" t="0" r="r" b="b"/>
              <a:pathLst>
                <a:path w="32" h="47">
                  <a:moveTo>
                    <a:pt x="27" y="47"/>
                  </a:moveTo>
                  <a:lnTo>
                    <a:pt x="28" y="47"/>
                  </a:lnTo>
                  <a:lnTo>
                    <a:pt x="29" y="47"/>
                  </a:lnTo>
                  <a:lnTo>
                    <a:pt x="30" y="46"/>
                  </a:lnTo>
                  <a:lnTo>
                    <a:pt x="30" y="45"/>
                  </a:lnTo>
                  <a:lnTo>
                    <a:pt x="31" y="43"/>
                  </a:lnTo>
                  <a:lnTo>
                    <a:pt x="31" y="42"/>
                  </a:lnTo>
                  <a:lnTo>
                    <a:pt x="30" y="41"/>
                  </a:lnTo>
                  <a:lnTo>
                    <a:pt x="30" y="40"/>
                  </a:lnTo>
                  <a:lnTo>
                    <a:pt x="31" y="39"/>
                  </a:lnTo>
                  <a:lnTo>
                    <a:pt x="30" y="38"/>
                  </a:lnTo>
                  <a:lnTo>
                    <a:pt x="31" y="37"/>
                  </a:lnTo>
                  <a:lnTo>
                    <a:pt x="31" y="33"/>
                  </a:lnTo>
                  <a:lnTo>
                    <a:pt x="32" y="32"/>
                  </a:lnTo>
                  <a:lnTo>
                    <a:pt x="30" y="28"/>
                  </a:lnTo>
                  <a:lnTo>
                    <a:pt x="28" y="28"/>
                  </a:lnTo>
                  <a:lnTo>
                    <a:pt x="27" y="28"/>
                  </a:lnTo>
                  <a:lnTo>
                    <a:pt x="27" y="24"/>
                  </a:lnTo>
                  <a:lnTo>
                    <a:pt x="26" y="25"/>
                  </a:lnTo>
                  <a:lnTo>
                    <a:pt x="25" y="25"/>
                  </a:lnTo>
                  <a:lnTo>
                    <a:pt x="23" y="25"/>
                  </a:lnTo>
                  <a:lnTo>
                    <a:pt x="23" y="24"/>
                  </a:lnTo>
                  <a:lnTo>
                    <a:pt x="21" y="24"/>
                  </a:lnTo>
                  <a:lnTo>
                    <a:pt x="21" y="23"/>
                  </a:lnTo>
                  <a:lnTo>
                    <a:pt x="20" y="21"/>
                  </a:lnTo>
                  <a:lnTo>
                    <a:pt x="19" y="19"/>
                  </a:lnTo>
                  <a:lnTo>
                    <a:pt x="20" y="17"/>
                  </a:lnTo>
                  <a:lnTo>
                    <a:pt x="21" y="17"/>
                  </a:lnTo>
                  <a:lnTo>
                    <a:pt x="21" y="15"/>
                  </a:lnTo>
                  <a:lnTo>
                    <a:pt x="22" y="13"/>
                  </a:lnTo>
                  <a:lnTo>
                    <a:pt x="24" y="12"/>
                  </a:lnTo>
                  <a:lnTo>
                    <a:pt x="28" y="11"/>
                  </a:lnTo>
                  <a:lnTo>
                    <a:pt x="28" y="11"/>
                  </a:lnTo>
                  <a:lnTo>
                    <a:pt x="29" y="10"/>
                  </a:lnTo>
                  <a:lnTo>
                    <a:pt x="28" y="10"/>
                  </a:lnTo>
                  <a:lnTo>
                    <a:pt x="27" y="10"/>
                  </a:lnTo>
                  <a:lnTo>
                    <a:pt x="27" y="9"/>
                  </a:lnTo>
                  <a:lnTo>
                    <a:pt x="29" y="7"/>
                  </a:lnTo>
                  <a:lnTo>
                    <a:pt x="28" y="6"/>
                  </a:lnTo>
                  <a:lnTo>
                    <a:pt x="26" y="6"/>
                  </a:lnTo>
                  <a:lnTo>
                    <a:pt x="25" y="6"/>
                  </a:lnTo>
                  <a:lnTo>
                    <a:pt x="24" y="6"/>
                  </a:lnTo>
                  <a:lnTo>
                    <a:pt x="23" y="6"/>
                  </a:lnTo>
                  <a:lnTo>
                    <a:pt x="21" y="6"/>
                  </a:lnTo>
                  <a:lnTo>
                    <a:pt x="20" y="6"/>
                  </a:lnTo>
                  <a:lnTo>
                    <a:pt x="20" y="5"/>
                  </a:lnTo>
                  <a:lnTo>
                    <a:pt x="20" y="4"/>
                  </a:lnTo>
                  <a:lnTo>
                    <a:pt x="19" y="3"/>
                  </a:lnTo>
                  <a:lnTo>
                    <a:pt x="18" y="3"/>
                  </a:lnTo>
                  <a:lnTo>
                    <a:pt x="17" y="1"/>
                  </a:lnTo>
                  <a:lnTo>
                    <a:pt x="16" y="0"/>
                  </a:lnTo>
                  <a:lnTo>
                    <a:pt x="15" y="0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5" y="2"/>
                  </a:lnTo>
                  <a:lnTo>
                    <a:pt x="15" y="2"/>
                  </a:lnTo>
                  <a:lnTo>
                    <a:pt x="14" y="4"/>
                  </a:lnTo>
                  <a:lnTo>
                    <a:pt x="12" y="6"/>
                  </a:lnTo>
                  <a:lnTo>
                    <a:pt x="8" y="8"/>
                  </a:lnTo>
                  <a:lnTo>
                    <a:pt x="8" y="9"/>
                  </a:lnTo>
                  <a:lnTo>
                    <a:pt x="7" y="9"/>
                  </a:lnTo>
                  <a:lnTo>
                    <a:pt x="6" y="10"/>
                  </a:lnTo>
                  <a:lnTo>
                    <a:pt x="6" y="12"/>
                  </a:lnTo>
                  <a:lnTo>
                    <a:pt x="5" y="12"/>
                  </a:lnTo>
                  <a:lnTo>
                    <a:pt x="4" y="13"/>
                  </a:lnTo>
                  <a:lnTo>
                    <a:pt x="4" y="12"/>
                  </a:lnTo>
                  <a:lnTo>
                    <a:pt x="3" y="12"/>
                  </a:lnTo>
                  <a:lnTo>
                    <a:pt x="3" y="11"/>
                  </a:lnTo>
                  <a:lnTo>
                    <a:pt x="2" y="11"/>
                  </a:lnTo>
                  <a:lnTo>
                    <a:pt x="1" y="10"/>
                  </a:lnTo>
                  <a:lnTo>
                    <a:pt x="2" y="10"/>
                  </a:lnTo>
                  <a:lnTo>
                    <a:pt x="2" y="9"/>
                  </a:lnTo>
                  <a:lnTo>
                    <a:pt x="0" y="11"/>
                  </a:lnTo>
                  <a:lnTo>
                    <a:pt x="0" y="13"/>
                  </a:lnTo>
                  <a:lnTo>
                    <a:pt x="1" y="14"/>
                  </a:lnTo>
                  <a:lnTo>
                    <a:pt x="0" y="15"/>
                  </a:lnTo>
                  <a:lnTo>
                    <a:pt x="3" y="17"/>
                  </a:lnTo>
                  <a:lnTo>
                    <a:pt x="4" y="18"/>
                  </a:lnTo>
                  <a:lnTo>
                    <a:pt x="4" y="20"/>
                  </a:lnTo>
                  <a:lnTo>
                    <a:pt x="6" y="21"/>
                  </a:lnTo>
                  <a:lnTo>
                    <a:pt x="8" y="26"/>
                  </a:lnTo>
                  <a:lnTo>
                    <a:pt x="8" y="27"/>
                  </a:lnTo>
                  <a:lnTo>
                    <a:pt x="9" y="29"/>
                  </a:lnTo>
                  <a:lnTo>
                    <a:pt x="10" y="30"/>
                  </a:lnTo>
                  <a:lnTo>
                    <a:pt x="12" y="33"/>
                  </a:lnTo>
                  <a:lnTo>
                    <a:pt x="12" y="34"/>
                  </a:lnTo>
                  <a:lnTo>
                    <a:pt x="13" y="36"/>
                  </a:lnTo>
                  <a:lnTo>
                    <a:pt x="12" y="36"/>
                  </a:lnTo>
                  <a:lnTo>
                    <a:pt x="12" y="37"/>
                  </a:lnTo>
                  <a:lnTo>
                    <a:pt x="15" y="40"/>
                  </a:lnTo>
                  <a:lnTo>
                    <a:pt x="19" y="42"/>
                  </a:lnTo>
                  <a:lnTo>
                    <a:pt x="23" y="44"/>
                  </a:lnTo>
                  <a:lnTo>
                    <a:pt x="24" y="45"/>
                  </a:lnTo>
                  <a:lnTo>
                    <a:pt x="26" y="47"/>
                  </a:lnTo>
                  <a:lnTo>
                    <a:pt x="27" y="47"/>
                  </a:lnTo>
                  <a:lnTo>
                    <a:pt x="27" y="47"/>
                  </a:lnTo>
                </a:path>
              </a:pathLst>
            </a:custGeom>
            <a:solidFill>
              <a:srgbClr val="DBFEBC"/>
            </a:solidFill>
            <a:ln w="6350" cap="flat" cmpd="sng">
              <a:solidFill>
                <a:srgbClr val="00B481"/>
              </a:solidFill>
              <a:prstDash val="solid"/>
              <a:round/>
              <a:headEnd/>
              <a:tailEnd/>
            </a:ln>
            <a:effectLst/>
          </p:spPr>
          <p:txBody>
            <a:bodyPr lIns="36000" tIns="36000" rIns="36000" bIns="36000" anchor="ctr"/>
            <a:lstStyle/>
            <a:p>
              <a:endParaRPr lang="en-US" dirty="0"/>
            </a:p>
          </p:txBody>
        </p:sp>
        <p:sp>
          <p:nvSpPr>
            <p:cNvPr id="114804" name="Freeform 1140" hidden="1"/>
            <p:cNvSpPr>
              <a:spLocks/>
            </p:cNvSpPr>
            <p:nvPr/>
          </p:nvSpPr>
          <p:spPr bwMode="auto">
            <a:xfrm>
              <a:off x="1485" y="1187"/>
              <a:ext cx="170" cy="236"/>
            </a:xfrm>
            <a:custGeom>
              <a:avLst/>
              <a:gdLst/>
              <a:ahLst/>
              <a:cxnLst>
                <a:cxn ang="0">
                  <a:pos x="13" y="17"/>
                </a:cxn>
                <a:cxn ang="0">
                  <a:pos x="12" y="17"/>
                </a:cxn>
                <a:cxn ang="0">
                  <a:pos x="11" y="17"/>
                </a:cxn>
                <a:cxn ang="0">
                  <a:pos x="10" y="17"/>
                </a:cxn>
                <a:cxn ang="0">
                  <a:pos x="8" y="18"/>
                </a:cxn>
                <a:cxn ang="0">
                  <a:pos x="7" y="18"/>
                </a:cxn>
                <a:cxn ang="0">
                  <a:pos x="6" y="18"/>
                </a:cxn>
                <a:cxn ang="0">
                  <a:pos x="6" y="18"/>
                </a:cxn>
                <a:cxn ang="0">
                  <a:pos x="5" y="17"/>
                </a:cxn>
                <a:cxn ang="0">
                  <a:pos x="5" y="16"/>
                </a:cxn>
                <a:cxn ang="0">
                  <a:pos x="4" y="15"/>
                </a:cxn>
                <a:cxn ang="0">
                  <a:pos x="5" y="12"/>
                </a:cxn>
                <a:cxn ang="0">
                  <a:pos x="5" y="12"/>
                </a:cxn>
                <a:cxn ang="0">
                  <a:pos x="5" y="10"/>
                </a:cxn>
                <a:cxn ang="0">
                  <a:pos x="4" y="10"/>
                </a:cxn>
                <a:cxn ang="0">
                  <a:pos x="4" y="9"/>
                </a:cxn>
                <a:cxn ang="0">
                  <a:pos x="4" y="8"/>
                </a:cxn>
                <a:cxn ang="0">
                  <a:pos x="2" y="8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1" y="5"/>
                </a:cxn>
                <a:cxn ang="0">
                  <a:pos x="1" y="4"/>
                </a:cxn>
                <a:cxn ang="0">
                  <a:pos x="3" y="3"/>
                </a:cxn>
                <a:cxn ang="0">
                  <a:pos x="2" y="3"/>
                </a:cxn>
                <a:cxn ang="0">
                  <a:pos x="2" y="2"/>
                </a:cxn>
                <a:cxn ang="0">
                  <a:pos x="4" y="1"/>
                </a:cxn>
                <a:cxn ang="0">
                  <a:pos x="4" y="0"/>
                </a:cxn>
                <a:cxn ang="0">
                  <a:pos x="5" y="0"/>
                </a:cxn>
                <a:cxn ang="0">
                  <a:pos x="7" y="2"/>
                </a:cxn>
                <a:cxn ang="0">
                  <a:pos x="8" y="3"/>
                </a:cxn>
                <a:cxn ang="0">
                  <a:pos x="8" y="4"/>
                </a:cxn>
                <a:cxn ang="0">
                  <a:pos x="8" y="4"/>
                </a:cxn>
                <a:cxn ang="0">
                  <a:pos x="9" y="4"/>
                </a:cxn>
                <a:cxn ang="0">
                  <a:pos x="10" y="5"/>
                </a:cxn>
                <a:cxn ang="0">
                  <a:pos x="11" y="6"/>
                </a:cxn>
                <a:cxn ang="0">
                  <a:pos x="11" y="7"/>
                </a:cxn>
                <a:cxn ang="0">
                  <a:pos x="11" y="8"/>
                </a:cxn>
                <a:cxn ang="0">
                  <a:pos x="11" y="8"/>
                </a:cxn>
                <a:cxn ang="0">
                  <a:pos x="11" y="9"/>
                </a:cxn>
                <a:cxn ang="0">
                  <a:pos x="9" y="9"/>
                </a:cxn>
                <a:cxn ang="0">
                  <a:pos x="9" y="11"/>
                </a:cxn>
                <a:cxn ang="0">
                  <a:pos x="10" y="13"/>
                </a:cxn>
                <a:cxn ang="0">
                  <a:pos x="11" y="13"/>
                </a:cxn>
                <a:cxn ang="0">
                  <a:pos x="12" y="15"/>
                </a:cxn>
                <a:cxn ang="0">
                  <a:pos x="13" y="17"/>
                </a:cxn>
                <a:cxn ang="0">
                  <a:pos x="13" y="17"/>
                </a:cxn>
              </a:cxnLst>
              <a:rect l="0" t="0" r="r" b="b"/>
              <a:pathLst>
                <a:path w="13" h="18">
                  <a:moveTo>
                    <a:pt x="13" y="17"/>
                  </a:moveTo>
                  <a:lnTo>
                    <a:pt x="12" y="17"/>
                  </a:lnTo>
                  <a:lnTo>
                    <a:pt x="11" y="17"/>
                  </a:lnTo>
                  <a:lnTo>
                    <a:pt x="10" y="17"/>
                  </a:lnTo>
                  <a:lnTo>
                    <a:pt x="8" y="18"/>
                  </a:lnTo>
                  <a:lnTo>
                    <a:pt x="7" y="18"/>
                  </a:lnTo>
                  <a:lnTo>
                    <a:pt x="6" y="18"/>
                  </a:lnTo>
                  <a:lnTo>
                    <a:pt x="6" y="18"/>
                  </a:lnTo>
                  <a:lnTo>
                    <a:pt x="5" y="17"/>
                  </a:lnTo>
                  <a:lnTo>
                    <a:pt x="5" y="16"/>
                  </a:lnTo>
                  <a:lnTo>
                    <a:pt x="4" y="15"/>
                  </a:lnTo>
                  <a:lnTo>
                    <a:pt x="5" y="12"/>
                  </a:lnTo>
                  <a:lnTo>
                    <a:pt x="5" y="12"/>
                  </a:lnTo>
                  <a:lnTo>
                    <a:pt x="5" y="10"/>
                  </a:lnTo>
                  <a:lnTo>
                    <a:pt x="4" y="10"/>
                  </a:lnTo>
                  <a:lnTo>
                    <a:pt x="4" y="9"/>
                  </a:lnTo>
                  <a:lnTo>
                    <a:pt x="4" y="8"/>
                  </a:lnTo>
                  <a:lnTo>
                    <a:pt x="2" y="8"/>
                  </a:lnTo>
                  <a:lnTo>
                    <a:pt x="0" y="6"/>
                  </a:lnTo>
                  <a:lnTo>
                    <a:pt x="0" y="6"/>
                  </a:lnTo>
                  <a:lnTo>
                    <a:pt x="1" y="5"/>
                  </a:lnTo>
                  <a:lnTo>
                    <a:pt x="1" y="4"/>
                  </a:lnTo>
                  <a:lnTo>
                    <a:pt x="3" y="3"/>
                  </a:lnTo>
                  <a:lnTo>
                    <a:pt x="2" y="3"/>
                  </a:lnTo>
                  <a:lnTo>
                    <a:pt x="2" y="2"/>
                  </a:lnTo>
                  <a:lnTo>
                    <a:pt x="4" y="1"/>
                  </a:lnTo>
                  <a:lnTo>
                    <a:pt x="4" y="0"/>
                  </a:lnTo>
                  <a:lnTo>
                    <a:pt x="5" y="0"/>
                  </a:lnTo>
                  <a:lnTo>
                    <a:pt x="7" y="2"/>
                  </a:lnTo>
                  <a:lnTo>
                    <a:pt x="8" y="3"/>
                  </a:lnTo>
                  <a:lnTo>
                    <a:pt x="8" y="4"/>
                  </a:lnTo>
                  <a:lnTo>
                    <a:pt x="8" y="4"/>
                  </a:lnTo>
                  <a:lnTo>
                    <a:pt x="9" y="4"/>
                  </a:lnTo>
                  <a:lnTo>
                    <a:pt x="10" y="5"/>
                  </a:lnTo>
                  <a:lnTo>
                    <a:pt x="11" y="6"/>
                  </a:lnTo>
                  <a:lnTo>
                    <a:pt x="11" y="7"/>
                  </a:lnTo>
                  <a:lnTo>
                    <a:pt x="11" y="8"/>
                  </a:lnTo>
                  <a:lnTo>
                    <a:pt x="11" y="8"/>
                  </a:lnTo>
                  <a:lnTo>
                    <a:pt x="11" y="9"/>
                  </a:lnTo>
                  <a:lnTo>
                    <a:pt x="9" y="9"/>
                  </a:lnTo>
                  <a:lnTo>
                    <a:pt x="9" y="11"/>
                  </a:lnTo>
                  <a:lnTo>
                    <a:pt x="10" y="13"/>
                  </a:lnTo>
                  <a:lnTo>
                    <a:pt x="11" y="13"/>
                  </a:lnTo>
                  <a:lnTo>
                    <a:pt x="12" y="15"/>
                  </a:lnTo>
                  <a:lnTo>
                    <a:pt x="13" y="17"/>
                  </a:lnTo>
                  <a:lnTo>
                    <a:pt x="13" y="17"/>
                  </a:lnTo>
                </a:path>
              </a:pathLst>
            </a:custGeom>
            <a:solidFill>
              <a:srgbClr val="DDF2FA"/>
            </a:solidFill>
            <a:ln w="6350" cap="flat" cmpd="sng">
              <a:solidFill>
                <a:srgbClr val="265DCA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36000" tIns="36000" rIns="36000" bIns="36000" anchor="ctr"/>
            <a:lstStyle/>
            <a:p>
              <a:endParaRPr lang="en-US" dirty="0"/>
            </a:p>
          </p:txBody>
        </p:sp>
        <p:sp>
          <p:nvSpPr>
            <p:cNvPr id="114805" name="Freeform 1141" hidden="1"/>
            <p:cNvSpPr>
              <a:spLocks/>
            </p:cNvSpPr>
            <p:nvPr/>
          </p:nvSpPr>
          <p:spPr bwMode="auto">
            <a:xfrm>
              <a:off x="1603" y="1266"/>
              <a:ext cx="131" cy="144"/>
            </a:xfrm>
            <a:custGeom>
              <a:avLst/>
              <a:gdLst/>
              <a:ahLst/>
              <a:cxnLst>
                <a:cxn ang="0">
                  <a:pos x="9" y="10"/>
                </a:cxn>
                <a:cxn ang="0">
                  <a:pos x="8" y="9"/>
                </a:cxn>
                <a:cxn ang="0">
                  <a:pos x="7" y="10"/>
                </a:cxn>
                <a:cxn ang="0">
                  <a:pos x="6" y="9"/>
                </a:cxn>
                <a:cxn ang="0">
                  <a:pos x="6" y="10"/>
                </a:cxn>
                <a:cxn ang="0">
                  <a:pos x="5" y="11"/>
                </a:cxn>
                <a:cxn ang="0">
                  <a:pos x="4" y="11"/>
                </a:cxn>
                <a:cxn ang="0">
                  <a:pos x="3" y="9"/>
                </a:cxn>
                <a:cxn ang="0">
                  <a:pos x="2" y="7"/>
                </a:cxn>
                <a:cxn ang="0">
                  <a:pos x="1" y="7"/>
                </a:cxn>
                <a:cxn ang="0">
                  <a:pos x="0" y="5"/>
                </a:cxn>
                <a:cxn ang="0">
                  <a:pos x="0" y="3"/>
                </a:cxn>
                <a:cxn ang="0">
                  <a:pos x="2" y="3"/>
                </a:cxn>
                <a:cxn ang="0">
                  <a:pos x="2" y="2"/>
                </a:cxn>
                <a:cxn ang="0">
                  <a:pos x="2" y="2"/>
                </a:cxn>
                <a:cxn ang="0">
                  <a:pos x="2" y="1"/>
                </a:cxn>
                <a:cxn ang="0">
                  <a:pos x="3" y="0"/>
                </a:cxn>
                <a:cxn ang="0">
                  <a:pos x="4" y="1"/>
                </a:cxn>
                <a:cxn ang="0">
                  <a:pos x="8" y="0"/>
                </a:cxn>
                <a:cxn ang="0">
                  <a:pos x="10" y="1"/>
                </a:cxn>
                <a:cxn ang="0">
                  <a:pos x="10" y="2"/>
                </a:cxn>
                <a:cxn ang="0">
                  <a:pos x="9" y="3"/>
                </a:cxn>
                <a:cxn ang="0">
                  <a:pos x="10" y="5"/>
                </a:cxn>
                <a:cxn ang="0">
                  <a:pos x="10" y="6"/>
                </a:cxn>
                <a:cxn ang="0">
                  <a:pos x="10" y="9"/>
                </a:cxn>
                <a:cxn ang="0">
                  <a:pos x="9" y="10"/>
                </a:cxn>
                <a:cxn ang="0">
                  <a:pos x="9" y="10"/>
                </a:cxn>
              </a:cxnLst>
              <a:rect l="0" t="0" r="r" b="b"/>
              <a:pathLst>
                <a:path w="10" h="11">
                  <a:moveTo>
                    <a:pt x="9" y="10"/>
                  </a:moveTo>
                  <a:lnTo>
                    <a:pt x="8" y="9"/>
                  </a:lnTo>
                  <a:lnTo>
                    <a:pt x="7" y="10"/>
                  </a:lnTo>
                  <a:lnTo>
                    <a:pt x="6" y="9"/>
                  </a:lnTo>
                  <a:lnTo>
                    <a:pt x="6" y="10"/>
                  </a:lnTo>
                  <a:lnTo>
                    <a:pt x="5" y="11"/>
                  </a:lnTo>
                  <a:lnTo>
                    <a:pt x="4" y="11"/>
                  </a:lnTo>
                  <a:lnTo>
                    <a:pt x="3" y="9"/>
                  </a:lnTo>
                  <a:lnTo>
                    <a:pt x="2" y="7"/>
                  </a:lnTo>
                  <a:lnTo>
                    <a:pt x="1" y="7"/>
                  </a:lnTo>
                  <a:lnTo>
                    <a:pt x="0" y="5"/>
                  </a:lnTo>
                  <a:lnTo>
                    <a:pt x="0" y="3"/>
                  </a:lnTo>
                  <a:lnTo>
                    <a:pt x="2" y="3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1"/>
                  </a:lnTo>
                  <a:lnTo>
                    <a:pt x="3" y="0"/>
                  </a:lnTo>
                  <a:lnTo>
                    <a:pt x="4" y="1"/>
                  </a:lnTo>
                  <a:lnTo>
                    <a:pt x="8" y="0"/>
                  </a:lnTo>
                  <a:lnTo>
                    <a:pt x="10" y="1"/>
                  </a:lnTo>
                  <a:lnTo>
                    <a:pt x="10" y="2"/>
                  </a:lnTo>
                  <a:lnTo>
                    <a:pt x="9" y="3"/>
                  </a:lnTo>
                  <a:lnTo>
                    <a:pt x="10" y="5"/>
                  </a:lnTo>
                  <a:lnTo>
                    <a:pt x="10" y="6"/>
                  </a:lnTo>
                  <a:lnTo>
                    <a:pt x="10" y="9"/>
                  </a:lnTo>
                  <a:lnTo>
                    <a:pt x="9" y="10"/>
                  </a:lnTo>
                  <a:lnTo>
                    <a:pt x="9" y="10"/>
                  </a:lnTo>
                </a:path>
              </a:pathLst>
            </a:custGeom>
            <a:solidFill>
              <a:srgbClr val="DDF2FA"/>
            </a:solidFill>
            <a:ln w="6350" cap="flat" cmpd="sng">
              <a:solidFill>
                <a:srgbClr val="265DCA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36000" tIns="36000" rIns="36000" bIns="36000" anchor="ctr"/>
            <a:lstStyle/>
            <a:p>
              <a:endParaRPr lang="en-US" dirty="0"/>
            </a:p>
          </p:txBody>
        </p:sp>
        <p:sp>
          <p:nvSpPr>
            <p:cNvPr id="114806" name="Freeform 1142" hidden="1"/>
            <p:cNvSpPr>
              <a:spLocks/>
            </p:cNvSpPr>
            <p:nvPr/>
          </p:nvSpPr>
          <p:spPr bwMode="auto">
            <a:xfrm>
              <a:off x="1065" y="1292"/>
              <a:ext cx="1324" cy="1390"/>
            </a:xfrm>
            <a:custGeom>
              <a:avLst/>
              <a:gdLst/>
              <a:ahLst/>
              <a:cxnLst>
                <a:cxn ang="0">
                  <a:pos x="56" y="102"/>
                </a:cxn>
                <a:cxn ang="0">
                  <a:pos x="62" y="93"/>
                </a:cxn>
                <a:cxn ang="0">
                  <a:pos x="65" y="87"/>
                </a:cxn>
                <a:cxn ang="0">
                  <a:pos x="66" y="81"/>
                </a:cxn>
                <a:cxn ang="0">
                  <a:pos x="75" y="75"/>
                </a:cxn>
                <a:cxn ang="0">
                  <a:pos x="76" y="75"/>
                </a:cxn>
                <a:cxn ang="0">
                  <a:pos x="82" y="74"/>
                </a:cxn>
                <a:cxn ang="0">
                  <a:pos x="86" y="68"/>
                </a:cxn>
                <a:cxn ang="0">
                  <a:pos x="90" y="60"/>
                </a:cxn>
                <a:cxn ang="0">
                  <a:pos x="91" y="47"/>
                </a:cxn>
                <a:cxn ang="0">
                  <a:pos x="97" y="41"/>
                </a:cxn>
                <a:cxn ang="0">
                  <a:pos x="101" y="32"/>
                </a:cxn>
                <a:cxn ang="0">
                  <a:pos x="95" y="27"/>
                </a:cxn>
                <a:cxn ang="0">
                  <a:pos x="83" y="21"/>
                </a:cxn>
                <a:cxn ang="0">
                  <a:pos x="77" y="20"/>
                </a:cxn>
                <a:cxn ang="0">
                  <a:pos x="75" y="18"/>
                </a:cxn>
                <a:cxn ang="0">
                  <a:pos x="71" y="16"/>
                </a:cxn>
                <a:cxn ang="0">
                  <a:pos x="66" y="18"/>
                </a:cxn>
                <a:cxn ang="0">
                  <a:pos x="60" y="19"/>
                </a:cxn>
                <a:cxn ang="0">
                  <a:pos x="58" y="18"/>
                </a:cxn>
                <a:cxn ang="0">
                  <a:pos x="59" y="17"/>
                </a:cxn>
                <a:cxn ang="0">
                  <a:pos x="58" y="17"/>
                </a:cxn>
                <a:cxn ang="0">
                  <a:pos x="61" y="9"/>
                </a:cxn>
                <a:cxn ang="0">
                  <a:pos x="58" y="3"/>
                </a:cxn>
                <a:cxn ang="0">
                  <a:pos x="53" y="8"/>
                </a:cxn>
                <a:cxn ang="0">
                  <a:pos x="48" y="8"/>
                </a:cxn>
                <a:cxn ang="0">
                  <a:pos x="45" y="9"/>
                </a:cxn>
                <a:cxn ang="0">
                  <a:pos x="40" y="10"/>
                </a:cxn>
                <a:cxn ang="0">
                  <a:pos x="37" y="9"/>
                </a:cxn>
                <a:cxn ang="0">
                  <a:pos x="37" y="4"/>
                </a:cxn>
                <a:cxn ang="0">
                  <a:pos x="36" y="0"/>
                </a:cxn>
                <a:cxn ang="0">
                  <a:pos x="32" y="2"/>
                </a:cxn>
                <a:cxn ang="0">
                  <a:pos x="27" y="4"/>
                </a:cxn>
                <a:cxn ang="0">
                  <a:pos x="25" y="4"/>
                </a:cxn>
                <a:cxn ang="0">
                  <a:pos x="27" y="8"/>
                </a:cxn>
                <a:cxn ang="0">
                  <a:pos x="21" y="12"/>
                </a:cxn>
                <a:cxn ang="0">
                  <a:pos x="17" y="9"/>
                </a:cxn>
                <a:cxn ang="0">
                  <a:pos x="14" y="9"/>
                </a:cxn>
                <a:cxn ang="0">
                  <a:pos x="11" y="11"/>
                </a:cxn>
                <a:cxn ang="0">
                  <a:pos x="10" y="14"/>
                </a:cxn>
                <a:cxn ang="0">
                  <a:pos x="10" y="22"/>
                </a:cxn>
                <a:cxn ang="0">
                  <a:pos x="5" y="26"/>
                </a:cxn>
                <a:cxn ang="0">
                  <a:pos x="1" y="31"/>
                </a:cxn>
                <a:cxn ang="0">
                  <a:pos x="2" y="38"/>
                </a:cxn>
                <a:cxn ang="0">
                  <a:pos x="7" y="39"/>
                </a:cxn>
                <a:cxn ang="0">
                  <a:pos x="11" y="42"/>
                </a:cxn>
                <a:cxn ang="0">
                  <a:pos x="22" y="39"/>
                </a:cxn>
                <a:cxn ang="0">
                  <a:pos x="22" y="43"/>
                </a:cxn>
                <a:cxn ang="0">
                  <a:pos x="28" y="47"/>
                </a:cxn>
                <a:cxn ang="0">
                  <a:pos x="34" y="49"/>
                </a:cxn>
                <a:cxn ang="0">
                  <a:pos x="34" y="53"/>
                </a:cxn>
                <a:cxn ang="0">
                  <a:pos x="40" y="59"/>
                </a:cxn>
                <a:cxn ang="0">
                  <a:pos x="41" y="65"/>
                </a:cxn>
                <a:cxn ang="0">
                  <a:pos x="41" y="68"/>
                </a:cxn>
                <a:cxn ang="0">
                  <a:pos x="45" y="72"/>
                </a:cxn>
                <a:cxn ang="0">
                  <a:pos x="48" y="77"/>
                </a:cxn>
                <a:cxn ang="0">
                  <a:pos x="50" y="79"/>
                </a:cxn>
                <a:cxn ang="0">
                  <a:pos x="52" y="84"/>
                </a:cxn>
                <a:cxn ang="0">
                  <a:pos x="46" y="90"/>
                </a:cxn>
                <a:cxn ang="0">
                  <a:pos x="43" y="95"/>
                </a:cxn>
                <a:cxn ang="0">
                  <a:pos x="47" y="98"/>
                </a:cxn>
                <a:cxn ang="0">
                  <a:pos x="50" y="100"/>
                </a:cxn>
                <a:cxn ang="0">
                  <a:pos x="53" y="104"/>
                </a:cxn>
              </a:cxnLst>
              <a:rect l="0" t="0" r="r" b="b"/>
              <a:pathLst>
                <a:path w="101" h="106">
                  <a:moveTo>
                    <a:pt x="53" y="106"/>
                  </a:moveTo>
                  <a:lnTo>
                    <a:pt x="54" y="105"/>
                  </a:lnTo>
                  <a:lnTo>
                    <a:pt x="55" y="103"/>
                  </a:lnTo>
                  <a:lnTo>
                    <a:pt x="56" y="102"/>
                  </a:lnTo>
                  <a:lnTo>
                    <a:pt x="59" y="99"/>
                  </a:lnTo>
                  <a:lnTo>
                    <a:pt x="61" y="96"/>
                  </a:lnTo>
                  <a:lnTo>
                    <a:pt x="61" y="95"/>
                  </a:lnTo>
                  <a:lnTo>
                    <a:pt x="62" y="93"/>
                  </a:lnTo>
                  <a:lnTo>
                    <a:pt x="63" y="91"/>
                  </a:lnTo>
                  <a:lnTo>
                    <a:pt x="64" y="91"/>
                  </a:lnTo>
                  <a:lnTo>
                    <a:pt x="65" y="90"/>
                  </a:lnTo>
                  <a:lnTo>
                    <a:pt x="65" y="87"/>
                  </a:lnTo>
                  <a:lnTo>
                    <a:pt x="66" y="86"/>
                  </a:lnTo>
                  <a:lnTo>
                    <a:pt x="65" y="86"/>
                  </a:lnTo>
                  <a:lnTo>
                    <a:pt x="65" y="83"/>
                  </a:lnTo>
                  <a:lnTo>
                    <a:pt x="66" y="81"/>
                  </a:lnTo>
                  <a:lnTo>
                    <a:pt x="70" y="78"/>
                  </a:lnTo>
                  <a:lnTo>
                    <a:pt x="72" y="77"/>
                  </a:lnTo>
                  <a:lnTo>
                    <a:pt x="73" y="76"/>
                  </a:lnTo>
                  <a:lnTo>
                    <a:pt x="75" y="75"/>
                  </a:lnTo>
                  <a:lnTo>
                    <a:pt x="76" y="75"/>
                  </a:lnTo>
                  <a:lnTo>
                    <a:pt x="76" y="75"/>
                  </a:lnTo>
                  <a:lnTo>
                    <a:pt x="76" y="74"/>
                  </a:lnTo>
                  <a:lnTo>
                    <a:pt x="76" y="75"/>
                  </a:lnTo>
                  <a:lnTo>
                    <a:pt x="77" y="74"/>
                  </a:lnTo>
                  <a:lnTo>
                    <a:pt x="78" y="74"/>
                  </a:lnTo>
                  <a:lnTo>
                    <a:pt x="79" y="74"/>
                  </a:lnTo>
                  <a:lnTo>
                    <a:pt x="82" y="74"/>
                  </a:lnTo>
                  <a:lnTo>
                    <a:pt x="82" y="73"/>
                  </a:lnTo>
                  <a:lnTo>
                    <a:pt x="85" y="72"/>
                  </a:lnTo>
                  <a:lnTo>
                    <a:pt x="85" y="70"/>
                  </a:lnTo>
                  <a:lnTo>
                    <a:pt x="86" y="68"/>
                  </a:lnTo>
                  <a:lnTo>
                    <a:pt x="87" y="66"/>
                  </a:lnTo>
                  <a:lnTo>
                    <a:pt x="88" y="65"/>
                  </a:lnTo>
                  <a:lnTo>
                    <a:pt x="89" y="61"/>
                  </a:lnTo>
                  <a:lnTo>
                    <a:pt x="90" y="60"/>
                  </a:lnTo>
                  <a:lnTo>
                    <a:pt x="90" y="55"/>
                  </a:lnTo>
                  <a:lnTo>
                    <a:pt x="90" y="51"/>
                  </a:lnTo>
                  <a:lnTo>
                    <a:pt x="90" y="48"/>
                  </a:lnTo>
                  <a:lnTo>
                    <a:pt x="91" y="47"/>
                  </a:lnTo>
                  <a:lnTo>
                    <a:pt x="92" y="47"/>
                  </a:lnTo>
                  <a:lnTo>
                    <a:pt x="92" y="47"/>
                  </a:lnTo>
                  <a:lnTo>
                    <a:pt x="94" y="43"/>
                  </a:lnTo>
                  <a:lnTo>
                    <a:pt x="97" y="41"/>
                  </a:lnTo>
                  <a:lnTo>
                    <a:pt x="97" y="41"/>
                  </a:lnTo>
                  <a:lnTo>
                    <a:pt x="100" y="37"/>
                  </a:lnTo>
                  <a:lnTo>
                    <a:pt x="101" y="34"/>
                  </a:lnTo>
                  <a:lnTo>
                    <a:pt x="101" y="32"/>
                  </a:lnTo>
                  <a:lnTo>
                    <a:pt x="101" y="31"/>
                  </a:lnTo>
                  <a:lnTo>
                    <a:pt x="100" y="28"/>
                  </a:lnTo>
                  <a:lnTo>
                    <a:pt x="99" y="27"/>
                  </a:lnTo>
                  <a:lnTo>
                    <a:pt x="95" y="27"/>
                  </a:lnTo>
                  <a:lnTo>
                    <a:pt x="91" y="23"/>
                  </a:lnTo>
                  <a:lnTo>
                    <a:pt x="89" y="22"/>
                  </a:lnTo>
                  <a:lnTo>
                    <a:pt x="88" y="21"/>
                  </a:lnTo>
                  <a:lnTo>
                    <a:pt x="83" y="21"/>
                  </a:lnTo>
                  <a:lnTo>
                    <a:pt x="79" y="20"/>
                  </a:lnTo>
                  <a:lnTo>
                    <a:pt x="78" y="20"/>
                  </a:lnTo>
                  <a:lnTo>
                    <a:pt x="76" y="21"/>
                  </a:lnTo>
                  <a:lnTo>
                    <a:pt x="77" y="20"/>
                  </a:lnTo>
                  <a:lnTo>
                    <a:pt x="76" y="19"/>
                  </a:lnTo>
                  <a:lnTo>
                    <a:pt x="76" y="19"/>
                  </a:lnTo>
                  <a:lnTo>
                    <a:pt x="76" y="19"/>
                  </a:lnTo>
                  <a:lnTo>
                    <a:pt x="75" y="18"/>
                  </a:lnTo>
                  <a:lnTo>
                    <a:pt x="74" y="18"/>
                  </a:lnTo>
                  <a:lnTo>
                    <a:pt x="74" y="17"/>
                  </a:lnTo>
                  <a:lnTo>
                    <a:pt x="72" y="16"/>
                  </a:lnTo>
                  <a:lnTo>
                    <a:pt x="71" y="16"/>
                  </a:lnTo>
                  <a:lnTo>
                    <a:pt x="69" y="15"/>
                  </a:lnTo>
                  <a:lnTo>
                    <a:pt x="67" y="15"/>
                  </a:lnTo>
                  <a:lnTo>
                    <a:pt x="67" y="16"/>
                  </a:lnTo>
                  <a:lnTo>
                    <a:pt x="66" y="18"/>
                  </a:lnTo>
                  <a:lnTo>
                    <a:pt x="65" y="18"/>
                  </a:lnTo>
                  <a:lnTo>
                    <a:pt x="64" y="20"/>
                  </a:lnTo>
                  <a:lnTo>
                    <a:pt x="63" y="18"/>
                  </a:lnTo>
                  <a:lnTo>
                    <a:pt x="60" y="19"/>
                  </a:lnTo>
                  <a:lnTo>
                    <a:pt x="59" y="19"/>
                  </a:lnTo>
                  <a:lnTo>
                    <a:pt x="58" y="19"/>
                  </a:lnTo>
                  <a:lnTo>
                    <a:pt x="58" y="19"/>
                  </a:lnTo>
                  <a:lnTo>
                    <a:pt x="58" y="18"/>
                  </a:lnTo>
                  <a:lnTo>
                    <a:pt x="60" y="19"/>
                  </a:lnTo>
                  <a:lnTo>
                    <a:pt x="60" y="18"/>
                  </a:lnTo>
                  <a:lnTo>
                    <a:pt x="60" y="17"/>
                  </a:lnTo>
                  <a:lnTo>
                    <a:pt x="59" y="17"/>
                  </a:lnTo>
                  <a:lnTo>
                    <a:pt x="60" y="16"/>
                  </a:lnTo>
                  <a:lnTo>
                    <a:pt x="59" y="16"/>
                  </a:lnTo>
                  <a:lnTo>
                    <a:pt x="59" y="17"/>
                  </a:lnTo>
                  <a:lnTo>
                    <a:pt x="58" y="17"/>
                  </a:lnTo>
                  <a:lnTo>
                    <a:pt x="58" y="15"/>
                  </a:lnTo>
                  <a:lnTo>
                    <a:pt x="62" y="11"/>
                  </a:lnTo>
                  <a:lnTo>
                    <a:pt x="62" y="9"/>
                  </a:lnTo>
                  <a:lnTo>
                    <a:pt x="61" y="9"/>
                  </a:lnTo>
                  <a:lnTo>
                    <a:pt x="60" y="6"/>
                  </a:lnTo>
                  <a:lnTo>
                    <a:pt x="59" y="4"/>
                  </a:lnTo>
                  <a:lnTo>
                    <a:pt x="58" y="3"/>
                  </a:lnTo>
                  <a:lnTo>
                    <a:pt x="58" y="3"/>
                  </a:lnTo>
                  <a:lnTo>
                    <a:pt x="56" y="6"/>
                  </a:lnTo>
                  <a:lnTo>
                    <a:pt x="55" y="7"/>
                  </a:lnTo>
                  <a:lnTo>
                    <a:pt x="54" y="8"/>
                  </a:lnTo>
                  <a:lnTo>
                    <a:pt x="53" y="8"/>
                  </a:lnTo>
                  <a:lnTo>
                    <a:pt x="51" y="9"/>
                  </a:lnTo>
                  <a:lnTo>
                    <a:pt x="50" y="8"/>
                  </a:lnTo>
                  <a:lnTo>
                    <a:pt x="49" y="7"/>
                  </a:lnTo>
                  <a:lnTo>
                    <a:pt x="48" y="8"/>
                  </a:lnTo>
                  <a:lnTo>
                    <a:pt x="47" y="7"/>
                  </a:lnTo>
                  <a:lnTo>
                    <a:pt x="47" y="8"/>
                  </a:lnTo>
                  <a:lnTo>
                    <a:pt x="46" y="9"/>
                  </a:lnTo>
                  <a:lnTo>
                    <a:pt x="45" y="9"/>
                  </a:lnTo>
                  <a:lnTo>
                    <a:pt x="44" y="9"/>
                  </a:lnTo>
                  <a:lnTo>
                    <a:pt x="43" y="9"/>
                  </a:lnTo>
                  <a:lnTo>
                    <a:pt x="42" y="9"/>
                  </a:lnTo>
                  <a:lnTo>
                    <a:pt x="40" y="10"/>
                  </a:lnTo>
                  <a:lnTo>
                    <a:pt x="39" y="10"/>
                  </a:lnTo>
                  <a:lnTo>
                    <a:pt x="38" y="10"/>
                  </a:lnTo>
                  <a:lnTo>
                    <a:pt x="38" y="10"/>
                  </a:lnTo>
                  <a:lnTo>
                    <a:pt x="37" y="9"/>
                  </a:lnTo>
                  <a:lnTo>
                    <a:pt x="37" y="8"/>
                  </a:lnTo>
                  <a:lnTo>
                    <a:pt x="36" y="7"/>
                  </a:lnTo>
                  <a:lnTo>
                    <a:pt x="37" y="4"/>
                  </a:lnTo>
                  <a:lnTo>
                    <a:pt x="37" y="4"/>
                  </a:lnTo>
                  <a:lnTo>
                    <a:pt x="37" y="2"/>
                  </a:lnTo>
                  <a:lnTo>
                    <a:pt x="36" y="2"/>
                  </a:lnTo>
                  <a:lnTo>
                    <a:pt x="36" y="1"/>
                  </a:lnTo>
                  <a:lnTo>
                    <a:pt x="36" y="0"/>
                  </a:lnTo>
                  <a:lnTo>
                    <a:pt x="34" y="0"/>
                  </a:lnTo>
                  <a:lnTo>
                    <a:pt x="34" y="1"/>
                  </a:lnTo>
                  <a:lnTo>
                    <a:pt x="33" y="2"/>
                  </a:lnTo>
                  <a:lnTo>
                    <a:pt x="32" y="2"/>
                  </a:lnTo>
                  <a:lnTo>
                    <a:pt x="31" y="3"/>
                  </a:lnTo>
                  <a:lnTo>
                    <a:pt x="29" y="3"/>
                  </a:lnTo>
                  <a:lnTo>
                    <a:pt x="28" y="4"/>
                  </a:lnTo>
                  <a:lnTo>
                    <a:pt x="27" y="4"/>
                  </a:lnTo>
                  <a:lnTo>
                    <a:pt x="25" y="3"/>
                  </a:lnTo>
                  <a:lnTo>
                    <a:pt x="23" y="3"/>
                  </a:lnTo>
                  <a:lnTo>
                    <a:pt x="24" y="4"/>
                  </a:lnTo>
                  <a:lnTo>
                    <a:pt x="25" y="4"/>
                  </a:lnTo>
                  <a:lnTo>
                    <a:pt x="25" y="6"/>
                  </a:lnTo>
                  <a:lnTo>
                    <a:pt x="25" y="7"/>
                  </a:lnTo>
                  <a:lnTo>
                    <a:pt x="27" y="8"/>
                  </a:lnTo>
                  <a:lnTo>
                    <a:pt x="27" y="8"/>
                  </a:lnTo>
                  <a:lnTo>
                    <a:pt x="25" y="9"/>
                  </a:lnTo>
                  <a:lnTo>
                    <a:pt x="25" y="10"/>
                  </a:lnTo>
                  <a:lnTo>
                    <a:pt x="22" y="11"/>
                  </a:lnTo>
                  <a:lnTo>
                    <a:pt x="21" y="12"/>
                  </a:lnTo>
                  <a:lnTo>
                    <a:pt x="19" y="12"/>
                  </a:lnTo>
                  <a:lnTo>
                    <a:pt x="18" y="10"/>
                  </a:lnTo>
                  <a:lnTo>
                    <a:pt x="17" y="11"/>
                  </a:lnTo>
                  <a:lnTo>
                    <a:pt x="17" y="9"/>
                  </a:lnTo>
                  <a:lnTo>
                    <a:pt x="16" y="9"/>
                  </a:lnTo>
                  <a:lnTo>
                    <a:pt x="15" y="9"/>
                  </a:lnTo>
                  <a:lnTo>
                    <a:pt x="14" y="9"/>
                  </a:lnTo>
                  <a:lnTo>
                    <a:pt x="14" y="9"/>
                  </a:lnTo>
                  <a:lnTo>
                    <a:pt x="10" y="9"/>
                  </a:lnTo>
                  <a:lnTo>
                    <a:pt x="10" y="11"/>
                  </a:lnTo>
                  <a:lnTo>
                    <a:pt x="11" y="11"/>
                  </a:lnTo>
                  <a:lnTo>
                    <a:pt x="11" y="11"/>
                  </a:lnTo>
                  <a:lnTo>
                    <a:pt x="12" y="12"/>
                  </a:lnTo>
                  <a:lnTo>
                    <a:pt x="11" y="12"/>
                  </a:lnTo>
                  <a:lnTo>
                    <a:pt x="10" y="12"/>
                  </a:lnTo>
                  <a:lnTo>
                    <a:pt x="10" y="14"/>
                  </a:lnTo>
                  <a:lnTo>
                    <a:pt x="11" y="15"/>
                  </a:lnTo>
                  <a:lnTo>
                    <a:pt x="11" y="17"/>
                  </a:lnTo>
                  <a:lnTo>
                    <a:pt x="11" y="19"/>
                  </a:lnTo>
                  <a:lnTo>
                    <a:pt x="10" y="22"/>
                  </a:lnTo>
                  <a:lnTo>
                    <a:pt x="10" y="24"/>
                  </a:lnTo>
                  <a:lnTo>
                    <a:pt x="9" y="25"/>
                  </a:lnTo>
                  <a:lnTo>
                    <a:pt x="9" y="25"/>
                  </a:lnTo>
                  <a:lnTo>
                    <a:pt x="5" y="26"/>
                  </a:lnTo>
                  <a:lnTo>
                    <a:pt x="3" y="27"/>
                  </a:lnTo>
                  <a:lnTo>
                    <a:pt x="2" y="29"/>
                  </a:lnTo>
                  <a:lnTo>
                    <a:pt x="2" y="31"/>
                  </a:lnTo>
                  <a:lnTo>
                    <a:pt x="1" y="31"/>
                  </a:lnTo>
                  <a:lnTo>
                    <a:pt x="0" y="33"/>
                  </a:lnTo>
                  <a:lnTo>
                    <a:pt x="1" y="35"/>
                  </a:lnTo>
                  <a:lnTo>
                    <a:pt x="2" y="37"/>
                  </a:lnTo>
                  <a:lnTo>
                    <a:pt x="2" y="38"/>
                  </a:lnTo>
                  <a:lnTo>
                    <a:pt x="4" y="38"/>
                  </a:lnTo>
                  <a:lnTo>
                    <a:pt x="4" y="39"/>
                  </a:lnTo>
                  <a:lnTo>
                    <a:pt x="6" y="39"/>
                  </a:lnTo>
                  <a:lnTo>
                    <a:pt x="7" y="39"/>
                  </a:lnTo>
                  <a:lnTo>
                    <a:pt x="8" y="38"/>
                  </a:lnTo>
                  <a:lnTo>
                    <a:pt x="8" y="42"/>
                  </a:lnTo>
                  <a:lnTo>
                    <a:pt x="9" y="42"/>
                  </a:lnTo>
                  <a:lnTo>
                    <a:pt x="11" y="42"/>
                  </a:lnTo>
                  <a:lnTo>
                    <a:pt x="14" y="42"/>
                  </a:lnTo>
                  <a:lnTo>
                    <a:pt x="16" y="41"/>
                  </a:lnTo>
                  <a:lnTo>
                    <a:pt x="18" y="39"/>
                  </a:lnTo>
                  <a:lnTo>
                    <a:pt x="22" y="39"/>
                  </a:lnTo>
                  <a:lnTo>
                    <a:pt x="22" y="39"/>
                  </a:lnTo>
                  <a:lnTo>
                    <a:pt x="22" y="40"/>
                  </a:lnTo>
                  <a:lnTo>
                    <a:pt x="22" y="41"/>
                  </a:lnTo>
                  <a:lnTo>
                    <a:pt x="22" y="43"/>
                  </a:lnTo>
                  <a:lnTo>
                    <a:pt x="22" y="45"/>
                  </a:lnTo>
                  <a:lnTo>
                    <a:pt x="24" y="46"/>
                  </a:lnTo>
                  <a:lnTo>
                    <a:pt x="27" y="46"/>
                  </a:lnTo>
                  <a:lnTo>
                    <a:pt x="28" y="47"/>
                  </a:lnTo>
                  <a:lnTo>
                    <a:pt x="30" y="48"/>
                  </a:lnTo>
                  <a:lnTo>
                    <a:pt x="31" y="49"/>
                  </a:lnTo>
                  <a:lnTo>
                    <a:pt x="33" y="49"/>
                  </a:lnTo>
                  <a:lnTo>
                    <a:pt x="34" y="49"/>
                  </a:lnTo>
                  <a:lnTo>
                    <a:pt x="34" y="50"/>
                  </a:lnTo>
                  <a:lnTo>
                    <a:pt x="35" y="52"/>
                  </a:lnTo>
                  <a:lnTo>
                    <a:pt x="35" y="53"/>
                  </a:lnTo>
                  <a:lnTo>
                    <a:pt x="34" y="53"/>
                  </a:lnTo>
                  <a:lnTo>
                    <a:pt x="35" y="56"/>
                  </a:lnTo>
                  <a:lnTo>
                    <a:pt x="40" y="56"/>
                  </a:lnTo>
                  <a:lnTo>
                    <a:pt x="40" y="58"/>
                  </a:lnTo>
                  <a:lnTo>
                    <a:pt x="40" y="59"/>
                  </a:lnTo>
                  <a:lnTo>
                    <a:pt x="41" y="59"/>
                  </a:lnTo>
                  <a:lnTo>
                    <a:pt x="42" y="61"/>
                  </a:lnTo>
                  <a:lnTo>
                    <a:pt x="42" y="64"/>
                  </a:lnTo>
                  <a:lnTo>
                    <a:pt x="41" y="65"/>
                  </a:lnTo>
                  <a:lnTo>
                    <a:pt x="41" y="66"/>
                  </a:lnTo>
                  <a:lnTo>
                    <a:pt x="41" y="67"/>
                  </a:lnTo>
                  <a:lnTo>
                    <a:pt x="41" y="67"/>
                  </a:lnTo>
                  <a:lnTo>
                    <a:pt x="41" y="68"/>
                  </a:lnTo>
                  <a:lnTo>
                    <a:pt x="41" y="71"/>
                  </a:lnTo>
                  <a:lnTo>
                    <a:pt x="41" y="72"/>
                  </a:lnTo>
                  <a:lnTo>
                    <a:pt x="43" y="72"/>
                  </a:lnTo>
                  <a:lnTo>
                    <a:pt x="45" y="72"/>
                  </a:lnTo>
                  <a:lnTo>
                    <a:pt x="47" y="73"/>
                  </a:lnTo>
                  <a:lnTo>
                    <a:pt x="47" y="73"/>
                  </a:lnTo>
                  <a:lnTo>
                    <a:pt x="47" y="76"/>
                  </a:lnTo>
                  <a:lnTo>
                    <a:pt x="48" y="77"/>
                  </a:lnTo>
                  <a:lnTo>
                    <a:pt x="48" y="77"/>
                  </a:lnTo>
                  <a:lnTo>
                    <a:pt x="50" y="77"/>
                  </a:lnTo>
                  <a:lnTo>
                    <a:pt x="50" y="77"/>
                  </a:lnTo>
                  <a:lnTo>
                    <a:pt x="50" y="79"/>
                  </a:lnTo>
                  <a:lnTo>
                    <a:pt x="50" y="82"/>
                  </a:lnTo>
                  <a:lnTo>
                    <a:pt x="51" y="82"/>
                  </a:lnTo>
                  <a:lnTo>
                    <a:pt x="52" y="82"/>
                  </a:lnTo>
                  <a:lnTo>
                    <a:pt x="52" y="84"/>
                  </a:lnTo>
                  <a:lnTo>
                    <a:pt x="52" y="86"/>
                  </a:lnTo>
                  <a:lnTo>
                    <a:pt x="51" y="87"/>
                  </a:lnTo>
                  <a:lnTo>
                    <a:pt x="49" y="87"/>
                  </a:lnTo>
                  <a:lnTo>
                    <a:pt x="46" y="90"/>
                  </a:lnTo>
                  <a:lnTo>
                    <a:pt x="44" y="93"/>
                  </a:lnTo>
                  <a:lnTo>
                    <a:pt x="42" y="95"/>
                  </a:lnTo>
                  <a:lnTo>
                    <a:pt x="43" y="95"/>
                  </a:lnTo>
                  <a:lnTo>
                    <a:pt x="43" y="95"/>
                  </a:lnTo>
                  <a:lnTo>
                    <a:pt x="44" y="95"/>
                  </a:lnTo>
                  <a:lnTo>
                    <a:pt x="46" y="97"/>
                  </a:lnTo>
                  <a:lnTo>
                    <a:pt x="46" y="98"/>
                  </a:lnTo>
                  <a:lnTo>
                    <a:pt x="47" y="98"/>
                  </a:lnTo>
                  <a:lnTo>
                    <a:pt x="47" y="97"/>
                  </a:lnTo>
                  <a:lnTo>
                    <a:pt x="48" y="99"/>
                  </a:lnTo>
                  <a:lnTo>
                    <a:pt x="50" y="99"/>
                  </a:lnTo>
                  <a:lnTo>
                    <a:pt x="50" y="100"/>
                  </a:lnTo>
                  <a:lnTo>
                    <a:pt x="52" y="101"/>
                  </a:lnTo>
                  <a:lnTo>
                    <a:pt x="52" y="102"/>
                  </a:lnTo>
                  <a:lnTo>
                    <a:pt x="54" y="103"/>
                  </a:lnTo>
                  <a:lnTo>
                    <a:pt x="53" y="104"/>
                  </a:lnTo>
                  <a:lnTo>
                    <a:pt x="53" y="106"/>
                  </a:lnTo>
                  <a:lnTo>
                    <a:pt x="53" y="106"/>
                  </a:lnTo>
                  <a:lnTo>
                    <a:pt x="53" y="106"/>
                  </a:lnTo>
                </a:path>
              </a:pathLst>
            </a:custGeom>
            <a:solidFill>
              <a:srgbClr val="7DD9FF"/>
            </a:solidFill>
            <a:ln w="6350" cap="flat" cmpd="sng">
              <a:solidFill>
                <a:srgbClr val="265DCA"/>
              </a:solidFill>
              <a:prstDash val="solid"/>
              <a:round/>
              <a:headEnd/>
              <a:tailEnd/>
            </a:ln>
            <a:effectLst/>
          </p:spPr>
          <p:txBody>
            <a:bodyPr lIns="36000" tIns="36000" rIns="36000" bIns="36000" anchor="ctr"/>
            <a:lstStyle/>
            <a:p>
              <a:endParaRPr lang="en-US" dirty="0"/>
            </a:p>
          </p:txBody>
        </p:sp>
        <p:sp>
          <p:nvSpPr>
            <p:cNvPr id="114807" name="Freeform 1143" hidden="1"/>
            <p:cNvSpPr>
              <a:spLocks/>
            </p:cNvSpPr>
            <p:nvPr/>
          </p:nvSpPr>
          <p:spPr bwMode="auto">
            <a:xfrm>
              <a:off x="882" y="1056"/>
              <a:ext cx="419" cy="551"/>
            </a:xfrm>
            <a:custGeom>
              <a:avLst/>
              <a:gdLst/>
              <a:ahLst/>
              <a:cxnLst>
                <a:cxn ang="0">
                  <a:pos x="24" y="40"/>
                </a:cxn>
                <a:cxn ang="0">
                  <a:pos x="23" y="42"/>
                </a:cxn>
                <a:cxn ang="0">
                  <a:pos x="22" y="41"/>
                </a:cxn>
                <a:cxn ang="0">
                  <a:pos x="23" y="38"/>
                </a:cxn>
                <a:cxn ang="0">
                  <a:pos x="20" y="38"/>
                </a:cxn>
                <a:cxn ang="0">
                  <a:pos x="18" y="38"/>
                </a:cxn>
                <a:cxn ang="0">
                  <a:pos x="15" y="38"/>
                </a:cxn>
                <a:cxn ang="0">
                  <a:pos x="15" y="36"/>
                </a:cxn>
                <a:cxn ang="0">
                  <a:pos x="13" y="35"/>
                </a:cxn>
                <a:cxn ang="0">
                  <a:pos x="11" y="32"/>
                </a:cxn>
                <a:cxn ang="0">
                  <a:pos x="8" y="31"/>
                </a:cxn>
                <a:cxn ang="0">
                  <a:pos x="5" y="31"/>
                </a:cxn>
                <a:cxn ang="0">
                  <a:pos x="4" y="30"/>
                </a:cxn>
                <a:cxn ang="0">
                  <a:pos x="1" y="28"/>
                </a:cxn>
                <a:cxn ang="0">
                  <a:pos x="1" y="27"/>
                </a:cxn>
                <a:cxn ang="0">
                  <a:pos x="2" y="25"/>
                </a:cxn>
                <a:cxn ang="0">
                  <a:pos x="4" y="23"/>
                </a:cxn>
                <a:cxn ang="0">
                  <a:pos x="6" y="22"/>
                </a:cxn>
                <a:cxn ang="0">
                  <a:pos x="4" y="22"/>
                </a:cxn>
                <a:cxn ang="0">
                  <a:pos x="4" y="18"/>
                </a:cxn>
                <a:cxn ang="0">
                  <a:pos x="5" y="15"/>
                </a:cxn>
                <a:cxn ang="0">
                  <a:pos x="3" y="13"/>
                </a:cxn>
                <a:cxn ang="0">
                  <a:pos x="4" y="12"/>
                </a:cxn>
                <a:cxn ang="0">
                  <a:pos x="4" y="10"/>
                </a:cxn>
                <a:cxn ang="0">
                  <a:pos x="6" y="11"/>
                </a:cxn>
                <a:cxn ang="0">
                  <a:pos x="7" y="9"/>
                </a:cxn>
                <a:cxn ang="0">
                  <a:pos x="9" y="7"/>
                </a:cxn>
                <a:cxn ang="0">
                  <a:pos x="11" y="3"/>
                </a:cxn>
                <a:cxn ang="0">
                  <a:pos x="12" y="3"/>
                </a:cxn>
                <a:cxn ang="0">
                  <a:pos x="13" y="2"/>
                </a:cxn>
                <a:cxn ang="0">
                  <a:pos x="15" y="2"/>
                </a:cxn>
                <a:cxn ang="0">
                  <a:pos x="18" y="0"/>
                </a:cxn>
                <a:cxn ang="0">
                  <a:pos x="19" y="0"/>
                </a:cxn>
                <a:cxn ang="0">
                  <a:pos x="21" y="0"/>
                </a:cxn>
                <a:cxn ang="0">
                  <a:pos x="20" y="1"/>
                </a:cxn>
                <a:cxn ang="0">
                  <a:pos x="17" y="4"/>
                </a:cxn>
                <a:cxn ang="0">
                  <a:pos x="16" y="7"/>
                </a:cxn>
                <a:cxn ang="0">
                  <a:pos x="16" y="8"/>
                </a:cxn>
                <a:cxn ang="0">
                  <a:pos x="18" y="10"/>
                </a:cxn>
                <a:cxn ang="0">
                  <a:pos x="19" y="13"/>
                </a:cxn>
                <a:cxn ang="0">
                  <a:pos x="22" y="13"/>
                </a:cxn>
                <a:cxn ang="0">
                  <a:pos x="25" y="16"/>
                </a:cxn>
                <a:cxn ang="0">
                  <a:pos x="28" y="16"/>
                </a:cxn>
                <a:cxn ang="0">
                  <a:pos x="30" y="16"/>
                </a:cxn>
                <a:cxn ang="0">
                  <a:pos x="30" y="18"/>
                </a:cxn>
                <a:cxn ang="0">
                  <a:pos x="30" y="21"/>
                </a:cxn>
                <a:cxn ang="0">
                  <a:pos x="31" y="23"/>
                </a:cxn>
                <a:cxn ang="0">
                  <a:pos x="31" y="26"/>
                </a:cxn>
                <a:cxn ang="0">
                  <a:pos x="31" y="29"/>
                </a:cxn>
                <a:cxn ang="0">
                  <a:pos x="30" y="27"/>
                </a:cxn>
                <a:cxn ang="0">
                  <a:pos x="28" y="27"/>
                </a:cxn>
                <a:cxn ang="0">
                  <a:pos x="24" y="27"/>
                </a:cxn>
                <a:cxn ang="0">
                  <a:pos x="25" y="29"/>
                </a:cxn>
                <a:cxn ang="0">
                  <a:pos x="26" y="30"/>
                </a:cxn>
                <a:cxn ang="0">
                  <a:pos x="24" y="30"/>
                </a:cxn>
                <a:cxn ang="0">
                  <a:pos x="25" y="33"/>
                </a:cxn>
                <a:cxn ang="0">
                  <a:pos x="25" y="37"/>
                </a:cxn>
              </a:cxnLst>
              <a:rect l="0" t="0" r="r" b="b"/>
              <a:pathLst>
                <a:path w="32" h="42">
                  <a:moveTo>
                    <a:pt x="25" y="37"/>
                  </a:moveTo>
                  <a:lnTo>
                    <a:pt x="24" y="40"/>
                  </a:lnTo>
                  <a:lnTo>
                    <a:pt x="24" y="42"/>
                  </a:lnTo>
                  <a:lnTo>
                    <a:pt x="23" y="42"/>
                  </a:lnTo>
                  <a:lnTo>
                    <a:pt x="22" y="42"/>
                  </a:lnTo>
                  <a:lnTo>
                    <a:pt x="22" y="41"/>
                  </a:lnTo>
                  <a:lnTo>
                    <a:pt x="24" y="39"/>
                  </a:lnTo>
                  <a:lnTo>
                    <a:pt x="23" y="38"/>
                  </a:lnTo>
                  <a:lnTo>
                    <a:pt x="21" y="38"/>
                  </a:lnTo>
                  <a:lnTo>
                    <a:pt x="20" y="38"/>
                  </a:lnTo>
                  <a:lnTo>
                    <a:pt x="19" y="38"/>
                  </a:lnTo>
                  <a:lnTo>
                    <a:pt x="18" y="38"/>
                  </a:lnTo>
                  <a:lnTo>
                    <a:pt x="16" y="38"/>
                  </a:lnTo>
                  <a:lnTo>
                    <a:pt x="15" y="38"/>
                  </a:lnTo>
                  <a:lnTo>
                    <a:pt x="15" y="37"/>
                  </a:lnTo>
                  <a:lnTo>
                    <a:pt x="15" y="36"/>
                  </a:lnTo>
                  <a:lnTo>
                    <a:pt x="14" y="35"/>
                  </a:lnTo>
                  <a:lnTo>
                    <a:pt x="13" y="35"/>
                  </a:lnTo>
                  <a:lnTo>
                    <a:pt x="12" y="33"/>
                  </a:lnTo>
                  <a:lnTo>
                    <a:pt x="11" y="32"/>
                  </a:lnTo>
                  <a:lnTo>
                    <a:pt x="10" y="32"/>
                  </a:lnTo>
                  <a:lnTo>
                    <a:pt x="8" y="31"/>
                  </a:lnTo>
                  <a:lnTo>
                    <a:pt x="8" y="31"/>
                  </a:lnTo>
                  <a:lnTo>
                    <a:pt x="5" y="31"/>
                  </a:lnTo>
                  <a:lnTo>
                    <a:pt x="5" y="30"/>
                  </a:lnTo>
                  <a:lnTo>
                    <a:pt x="4" y="30"/>
                  </a:lnTo>
                  <a:lnTo>
                    <a:pt x="2" y="29"/>
                  </a:lnTo>
                  <a:lnTo>
                    <a:pt x="1" y="28"/>
                  </a:lnTo>
                  <a:lnTo>
                    <a:pt x="0" y="28"/>
                  </a:lnTo>
                  <a:lnTo>
                    <a:pt x="1" y="27"/>
                  </a:lnTo>
                  <a:lnTo>
                    <a:pt x="1" y="27"/>
                  </a:lnTo>
                  <a:lnTo>
                    <a:pt x="2" y="25"/>
                  </a:lnTo>
                  <a:lnTo>
                    <a:pt x="4" y="25"/>
                  </a:lnTo>
                  <a:lnTo>
                    <a:pt x="4" y="23"/>
                  </a:lnTo>
                  <a:lnTo>
                    <a:pt x="6" y="22"/>
                  </a:lnTo>
                  <a:lnTo>
                    <a:pt x="6" y="22"/>
                  </a:lnTo>
                  <a:lnTo>
                    <a:pt x="5" y="22"/>
                  </a:lnTo>
                  <a:lnTo>
                    <a:pt x="4" y="22"/>
                  </a:lnTo>
                  <a:lnTo>
                    <a:pt x="5" y="20"/>
                  </a:lnTo>
                  <a:lnTo>
                    <a:pt x="4" y="18"/>
                  </a:lnTo>
                  <a:lnTo>
                    <a:pt x="5" y="17"/>
                  </a:lnTo>
                  <a:lnTo>
                    <a:pt x="5" y="15"/>
                  </a:lnTo>
                  <a:lnTo>
                    <a:pt x="4" y="14"/>
                  </a:lnTo>
                  <a:lnTo>
                    <a:pt x="3" y="13"/>
                  </a:lnTo>
                  <a:lnTo>
                    <a:pt x="4" y="12"/>
                  </a:lnTo>
                  <a:lnTo>
                    <a:pt x="4" y="12"/>
                  </a:lnTo>
                  <a:lnTo>
                    <a:pt x="5" y="11"/>
                  </a:lnTo>
                  <a:lnTo>
                    <a:pt x="4" y="10"/>
                  </a:lnTo>
                  <a:lnTo>
                    <a:pt x="5" y="9"/>
                  </a:lnTo>
                  <a:lnTo>
                    <a:pt x="6" y="11"/>
                  </a:lnTo>
                  <a:lnTo>
                    <a:pt x="6" y="9"/>
                  </a:lnTo>
                  <a:lnTo>
                    <a:pt x="7" y="9"/>
                  </a:lnTo>
                  <a:lnTo>
                    <a:pt x="8" y="7"/>
                  </a:lnTo>
                  <a:lnTo>
                    <a:pt x="9" y="7"/>
                  </a:lnTo>
                  <a:lnTo>
                    <a:pt x="9" y="5"/>
                  </a:lnTo>
                  <a:lnTo>
                    <a:pt x="11" y="3"/>
                  </a:lnTo>
                  <a:lnTo>
                    <a:pt x="11" y="3"/>
                  </a:lnTo>
                  <a:lnTo>
                    <a:pt x="12" y="3"/>
                  </a:lnTo>
                  <a:lnTo>
                    <a:pt x="12" y="4"/>
                  </a:lnTo>
                  <a:lnTo>
                    <a:pt x="13" y="2"/>
                  </a:lnTo>
                  <a:lnTo>
                    <a:pt x="14" y="3"/>
                  </a:lnTo>
                  <a:lnTo>
                    <a:pt x="15" y="2"/>
                  </a:lnTo>
                  <a:lnTo>
                    <a:pt x="18" y="1"/>
                  </a:lnTo>
                  <a:lnTo>
                    <a:pt x="18" y="0"/>
                  </a:lnTo>
                  <a:lnTo>
                    <a:pt x="19" y="0"/>
                  </a:lnTo>
                  <a:lnTo>
                    <a:pt x="19" y="0"/>
                  </a:lnTo>
                  <a:lnTo>
                    <a:pt x="20" y="0"/>
                  </a:lnTo>
                  <a:lnTo>
                    <a:pt x="21" y="0"/>
                  </a:lnTo>
                  <a:lnTo>
                    <a:pt x="21" y="0"/>
                  </a:lnTo>
                  <a:lnTo>
                    <a:pt x="20" y="1"/>
                  </a:lnTo>
                  <a:lnTo>
                    <a:pt x="19" y="1"/>
                  </a:lnTo>
                  <a:lnTo>
                    <a:pt x="17" y="4"/>
                  </a:lnTo>
                  <a:lnTo>
                    <a:pt x="16" y="5"/>
                  </a:lnTo>
                  <a:lnTo>
                    <a:pt x="16" y="7"/>
                  </a:lnTo>
                  <a:lnTo>
                    <a:pt x="15" y="8"/>
                  </a:lnTo>
                  <a:lnTo>
                    <a:pt x="16" y="8"/>
                  </a:lnTo>
                  <a:lnTo>
                    <a:pt x="17" y="9"/>
                  </a:lnTo>
                  <a:lnTo>
                    <a:pt x="18" y="10"/>
                  </a:lnTo>
                  <a:lnTo>
                    <a:pt x="18" y="13"/>
                  </a:lnTo>
                  <a:lnTo>
                    <a:pt x="19" y="13"/>
                  </a:lnTo>
                  <a:lnTo>
                    <a:pt x="20" y="14"/>
                  </a:lnTo>
                  <a:lnTo>
                    <a:pt x="22" y="13"/>
                  </a:lnTo>
                  <a:lnTo>
                    <a:pt x="24" y="14"/>
                  </a:lnTo>
                  <a:lnTo>
                    <a:pt x="25" y="16"/>
                  </a:lnTo>
                  <a:lnTo>
                    <a:pt x="27" y="16"/>
                  </a:lnTo>
                  <a:lnTo>
                    <a:pt x="28" y="16"/>
                  </a:lnTo>
                  <a:lnTo>
                    <a:pt x="30" y="16"/>
                  </a:lnTo>
                  <a:lnTo>
                    <a:pt x="30" y="16"/>
                  </a:lnTo>
                  <a:lnTo>
                    <a:pt x="30" y="16"/>
                  </a:lnTo>
                  <a:lnTo>
                    <a:pt x="30" y="18"/>
                  </a:lnTo>
                  <a:lnTo>
                    <a:pt x="29" y="20"/>
                  </a:lnTo>
                  <a:lnTo>
                    <a:pt x="30" y="21"/>
                  </a:lnTo>
                  <a:lnTo>
                    <a:pt x="30" y="22"/>
                  </a:lnTo>
                  <a:lnTo>
                    <a:pt x="31" y="23"/>
                  </a:lnTo>
                  <a:lnTo>
                    <a:pt x="30" y="25"/>
                  </a:lnTo>
                  <a:lnTo>
                    <a:pt x="31" y="26"/>
                  </a:lnTo>
                  <a:lnTo>
                    <a:pt x="32" y="28"/>
                  </a:lnTo>
                  <a:lnTo>
                    <a:pt x="31" y="29"/>
                  </a:lnTo>
                  <a:lnTo>
                    <a:pt x="31" y="27"/>
                  </a:lnTo>
                  <a:lnTo>
                    <a:pt x="30" y="27"/>
                  </a:lnTo>
                  <a:lnTo>
                    <a:pt x="29" y="27"/>
                  </a:lnTo>
                  <a:lnTo>
                    <a:pt x="28" y="27"/>
                  </a:lnTo>
                  <a:lnTo>
                    <a:pt x="28" y="27"/>
                  </a:lnTo>
                  <a:lnTo>
                    <a:pt x="24" y="27"/>
                  </a:lnTo>
                  <a:lnTo>
                    <a:pt x="24" y="29"/>
                  </a:lnTo>
                  <a:lnTo>
                    <a:pt x="25" y="29"/>
                  </a:lnTo>
                  <a:lnTo>
                    <a:pt x="25" y="29"/>
                  </a:lnTo>
                  <a:lnTo>
                    <a:pt x="26" y="30"/>
                  </a:lnTo>
                  <a:lnTo>
                    <a:pt x="25" y="30"/>
                  </a:lnTo>
                  <a:lnTo>
                    <a:pt x="24" y="30"/>
                  </a:lnTo>
                  <a:lnTo>
                    <a:pt x="24" y="32"/>
                  </a:lnTo>
                  <a:lnTo>
                    <a:pt x="25" y="33"/>
                  </a:lnTo>
                  <a:lnTo>
                    <a:pt x="25" y="35"/>
                  </a:lnTo>
                  <a:lnTo>
                    <a:pt x="25" y="37"/>
                  </a:lnTo>
                  <a:lnTo>
                    <a:pt x="25" y="37"/>
                  </a:lnTo>
                </a:path>
              </a:pathLst>
            </a:custGeom>
            <a:solidFill>
              <a:srgbClr val="D7CDEB"/>
            </a:solidFill>
            <a:ln w="6350" cap="flat" cmpd="sng">
              <a:solidFill>
                <a:srgbClr val="4D3380"/>
              </a:solidFill>
              <a:prstDash val="solid"/>
              <a:round/>
              <a:headEnd/>
              <a:tailEnd/>
            </a:ln>
            <a:effectLst/>
          </p:spPr>
          <p:txBody>
            <a:bodyPr lIns="36000" tIns="36000" rIns="36000" bIns="36000" anchor="ctr"/>
            <a:lstStyle/>
            <a:p>
              <a:endParaRPr lang="en-US" dirty="0"/>
            </a:p>
          </p:txBody>
        </p:sp>
      </p:grpSp>
      <p:sp>
        <p:nvSpPr>
          <p:cNvPr id="114808" name="LimeCircle1" hidden="1"/>
          <p:cNvSpPr>
            <a:spLocks noChangeArrowheads="1"/>
          </p:cNvSpPr>
          <p:nvPr/>
        </p:nvSpPr>
        <p:spPr bwMode="auto">
          <a:xfrm>
            <a:off x="-3797300" y="6381750"/>
            <a:ext cx="134937" cy="239713"/>
          </a:xfrm>
          <a:prstGeom prst="ellipse">
            <a:avLst/>
          </a:prstGeom>
          <a:solidFill>
            <a:srgbClr val="DBFEBC"/>
          </a:solidFill>
          <a:ln w="12700">
            <a:solidFill>
              <a:srgbClr val="00B481"/>
            </a:solidFill>
            <a:round/>
            <a:headEnd/>
            <a:tailEnd/>
          </a:ln>
          <a:effectLst/>
        </p:spPr>
        <p:txBody>
          <a:bodyPr wrap="none" lIns="0" tIns="0" rIns="0" bIns="0" anchor="ctr"/>
          <a:lstStyle/>
          <a:p>
            <a:pPr algn="ctr">
              <a:spcBef>
                <a:spcPct val="0"/>
              </a:spcBef>
            </a:pPr>
            <a:r>
              <a:rPr lang="en-US" sz="900" b="1" dirty="0">
                <a:solidFill>
                  <a:srgbClr val="000000"/>
                </a:solidFill>
                <a:latin typeface="Frutiger 45 Light" pitchFamily="34" charset="0"/>
              </a:rPr>
              <a:t>1</a:t>
            </a:r>
          </a:p>
        </p:txBody>
      </p:sp>
      <p:sp>
        <p:nvSpPr>
          <p:cNvPr id="114809" name="LavenderCircle1" hidden="1"/>
          <p:cNvSpPr>
            <a:spLocks noChangeArrowheads="1"/>
          </p:cNvSpPr>
          <p:nvPr/>
        </p:nvSpPr>
        <p:spPr bwMode="auto">
          <a:xfrm>
            <a:off x="-3797300" y="6858000"/>
            <a:ext cx="134937" cy="239713"/>
          </a:xfrm>
          <a:prstGeom prst="ellipse">
            <a:avLst/>
          </a:prstGeom>
          <a:solidFill>
            <a:srgbClr val="D7CDEB"/>
          </a:solidFill>
          <a:ln w="12700">
            <a:solidFill>
              <a:srgbClr val="4D3380"/>
            </a:solidFill>
            <a:round/>
            <a:headEnd/>
            <a:tailEnd/>
          </a:ln>
          <a:effectLst/>
        </p:spPr>
        <p:txBody>
          <a:bodyPr lIns="0" tIns="0" rIns="0" bIns="0" anchor="ctr"/>
          <a:lstStyle/>
          <a:p>
            <a:pPr algn="ctr">
              <a:spcBef>
                <a:spcPct val="0"/>
              </a:spcBef>
            </a:pPr>
            <a:r>
              <a:rPr lang="en-US" sz="900" b="1" dirty="0">
                <a:solidFill>
                  <a:srgbClr val="000000"/>
                </a:solidFill>
                <a:latin typeface="Frutiger 45 Light" pitchFamily="34" charset="0"/>
              </a:rPr>
              <a:t>2</a:t>
            </a:r>
          </a:p>
        </p:txBody>
      </p:sp>
      <p:sp>
        <p:nvSpPr>
          <p:cNvPr id="114810" name="LemonCircle1" hidden="1"/>
          <p:cNvSpPr>
            <a:spLocks noChangeArrowheads="1"/>
          </p:cNvSpPr>
          <p:nvPr/>
        </p:nvSpPr>
        <p:spPr bwMode="auto">
          <a:xfrm>
            <a:off x="-3797300" y="7358063"/>
            <a:ext cx="134937" cy="238125"/>
          </a:xfrm>
          <a:prstGeom prst="ellipse">
            <a:avLst/>
          </a:prstGeom>
          <a:solidFill>
            <a:srgbClr val="FFF5AD"/>
          </a:solidFill>
          <a:ln w="12700">
            <a:solidFill>
              <a:srgbClr val="FFCC11"/>
            </a:solidFill>
            <a:round/>
            <a:headEnd/>
            <a:tailEnd/>
          </a:ln>
          <a:effectLst/>
        </p:spPr>
        <p:txBody>
          <a:bodyPr wrap="none" lIns="0" tIns="0" rIns="0" bIns="0" anchor="ctr"/>
          <a:lstStyle/>
          <a:p>
            <a:pPr algn="ctr">
              <a:spcBef>
                <a:spcPct val="0"/>
              </a:spcBef>
            </a:pPr>
            <a:r>
              <a:rPr lang="en-US" sz="900" b="1" dirty="0">
                <a:solidFill>
                  <a:srgbClr val="000000"/>
                </a:solidFill>
                <a:latin typeface="Frutiger 45 Light" pitchFamily="34" charset="0"/>
              </a:rPr>
              <a:t>3</a:t>
            </a:r>
          </a:p>
        </p:txBody>
      </p:sp>
      <p:sp>
        <p:nvSpPr>
          <p:cNvPr id="114811" name="PeachCircle1" hidden="1"/>
          <p:cNvSpPr>
            <a:spLocks noChangeArrowheads="1"/>
          </p:cNvSpPr>
          <p:nvPr/>
        </p:nvSpPr>
        <p:spPr bwMode="auto">
          <a:xfrm>
            <a:off x="-3797300" y="7818438"/>
            <a:ext cx="134937" cy="239712"/>
          </a:xfrm>
          <a:prstGeom prst="ellipse">
            <a:avLst/>
          </a:prstGeom>
          <a:solidFill>
            <a:srgbClr val="FFB385"/>
          </a:solidFill>
          <a:ln w="12700">
            <a:solidFill>
              <a:srgbClr val="FF7C2B"/>
            </a:solidFill>
            <a:round/>
            <a:headEnd/>
            <a:tailEnd/>
          </a:ln>
          <a:effectLst/>
        </p:spPr>
        <p:txBody>
          <a:bodyPr wrap="none" lIns="0" tIns="0" rIns="0" bIns="0" anchor="ctr"/>
          <a:lstStyle/>
          <a:p>
            <a:pPr algn="ctr">
              <a:spcBef>
                <a:spcPct val="0"/>
              </a:spcBef>
            </a:pPr>
            <a:r>
              <a:rPr lang="en-US" sz="900" b="1" dirty="0">
                <a:solidFill>
                  <a:srgbClr val="000000"/>
                </a:solidFill>
                <a:latin typeface="Frutiger 45 Light" pitchFamily="34" charset="0"/>
              </a:rPr>
              <a:t>4</a:t>
            </a:r>
          </a:p>
        </p:txBody>
      </p:sp>
      <p:sp>
        <p:nvSpPr>
          <p:cNvPr id="114812" name="IceCircle1" hidden="1"/>
          <p:cNvSpPr>
            <a:spLocks noChangeArrowheads="1"/>
          </p:cNvSpPr>
          <p:nvPr/>
        </p:nvSpPr>
        <p:spPr bwMode="gray">
          <a:xfrm>
            <a:off x="-3797300" y="8269288"/>
            <a:ext cx="134937" cy="239712"/>
          </a:xfrm>
          <a:prstGeom prst="ellipse">
            <a:avLst/>
          </a:prstGeom>
          <a:solidFill>
            <a:srgbClr val="DDF2FA"/>
          </a:solidFill>
          <a:ln w="6350">
            <a:solidFill>
              <a:srgbClr val="265DCA"/>
            </a:solidFill>
            <a:round/>
            <a:headEnd/>
            <a:tailEnd/>
          </a:ln>
          <a:effectLst/>
        </p:spPr>
        <p:txBody>
          <a:bodyPr lIns="0" tIns="0" rIns="0" bIns="0" anchor="ctr"/>
          <a:lstStyle/>
          <a:p>
            <a:pPr algn="ctr">
              <a:spcBef>
                <a:spcPct val="0"/>
              </a:spcBef>
            </a:pPr>
            <a:r>
              <a:rPr lang="en-US" sz="900" b="1" dirty="0">
                <a:solidFill>
                  <a:srgbClr val="000000"/>
                </a:solidFill>
                <a:latin typeface="Frutiger 45 Light" pitchFamily="34" charset="0"/>
              </a:rPr>
              <a:t>5</a:t>
            </a:r>
          </a:p>
        </p:txBody>
      </p:sp>
      <p:sp>
        <p:nvSpPr>
          <p:cNvPr id="114813" name="LimeCircle2" hidden="1"/>
          <p:cNvSpPr>
            <a:spLocks noChangeAspect="1" noChangeArrowheads="1"/>
          </p:cNvSpPr>
          <p:nvPr/>
        </p:nvSpPr>
        <p:spPr bwMode="auto">
          <a:xfrm>
            <a:off x="-3600450" y="6459538"/>
            <a:ext cx="49212" cy="87312"/>
          </a:xfrm>
          <a:prstGeom prst="ellipse">
            <a:avLst/>
          </a:prstGeom>
          <a:solidFill>
            <a:srgbClr val="DBFEBC"/>
          </a:solidFill>
          <a:ln w="12700">
            <a:solidFill>
              <a:srgbClr val="00B481"/>
            </a:solidFill>
            <a:round/>
            <a:headEnd/>
            <a:tailEnd/>
          </a:ln>
          <a:effectLst/>
        </p:spPr>
        <p:txBody>
          <a:bodyPr wrap="none" lIns="0" tIns="0" rIns="0" bIns="0" anchor="ctr"/>
          <a:lstStyle/>
          <a:p>
            <a:endParaRPr lang="en-US" dirty="0"/>
          </a:p>
        </p:txBody>
      </p:sp>
      <p:sp>
        <p:nvSpPr>
          <p:cNvPr id="114814" name="LavenderCircle2" hidden="1"/>
          <p:cNvSpPr>
            <a:spLocks noChangeAspect="1" noChangeArrowheads="1"/>
          </p:cNvSpPr>
          <p:nvPr/>
        </p:nvSpPr>
        <p:spPr bwMode="auto">
          <a:xfrm>
            <a:off x="-3600450" y="6935788"/>
            <a:ext cx="49212" cy="87312"/>
          </a:xfrm>
          <a:prstGeom prst="ellipse">
            <a:avLst/>
          </a:prstGeom>
          <a:solidFill>
            <a:srgbClr val="D7CDEB"/>
          </a:solidFill>
          <a:ln w="12700">
            <a:solidFill>
              <a:srgbClr val="4D3380"/>
            </a:solidFill>
            <a:round/>
            <a:headEnd/>
            <a:tailEnd/>
          </a:ln>
          <a:effectLst/>
        </p:spPr>
        <p:txBody>
          <a:bodyPr lIns="0" tIns="0" rIns="0" bIns="0" anchor="ctr"/>
          <a:lstStyle/>
          <a:p>
            <a:endParaRPr lang="en-US" dirty="0"/>
          </a:p>
        </p:txBody>
      </p:sp>
      <p:sp>
        <p:nvSpPr>
          <p:cNvPr id="114815" name="LemonCircle2" hidden="1"/>
          <p:cNvSpPr>
            <a:spLocks noChangeAspect="1" noChangeArrowheads="1"/>
          </p:cNvSpPr>
          <p:nvPr/>
        </p:nvSpPr>
        <p:spPr bwMode="auto">
          <a:xfrm>
            <a:off x="-3600450" y="7435850"/>
            <a:ext cx="49212" cy="87313"/>
          </a:xfrm>
          <a:prstGeom prst="ellipse">
            <a:avLst/>
          </a:prstGeom>
          <a:solidFill>
            <a:srgbClr val="FFF5AD"/>
          </a:solidFill>
          <a:ln w="12700">
            <a:solidFill>
              <a:srgbClr val="FFCC11"/>
            </a:solidFill>
            <a:round/>
            <a:headEnd/>
            <a:tailEnd/>
          </a:ln>
          <a:effectLst/>
        </p:spPr>
        <p:txBody>
          <a:bodyPr wrap="none" lIns="0" tIns="0" rIns="0" bIns="0" anchor="ctr"/>
          <a:lstStyle/>
          <a:p>
            <a:endParaRPr lang="en-US" dirty="0"/>
          </a:p>
        </p:txBody>
      </p:sp>
      <p:sp>
        <p:nvSpPr>
          <p:cNvPr id="114816" name="PeachCircle2" hidden="1"/>
          <p:cNvSpPr>
            <a:spLocks noChangeAspect="1" noChangeArrowheads="1"/>
          </p:cNvSpPr>
          <p:nvPr/>
        </p:nvSpPr>
        <p:spPr bwMode="auto">
          <a:xfrm>
            <a:off x="-3600450" y="7894638"/>
            <a:ext cx="47625" cy="87312"/>
          </a:xfrm>
          <a:prstGeom prst="ellipse">
            <a:avLst/>
          </a:prstGeom>
          <a:solidFill>
            <a:srgbClr val="FFB385"/>
          </a:solidFill>
          <a:ln w="12700">
            <a:solidFill>
              <a:srgbClr val="FF7C2B"/>
            </a:solidFill>
            <a:round/>
            <a:headEnd/>
            <a:tailEnd/>
          </a:ln>
          <a:effectLst/>
        </p:spPr>
        <p:txBody>
          <a:bodyPr wrap="none" lIns="0" tIns="0" rIns="0" bIns="0" anchor="ctr"/>
          <a:lstStyle/>
          <a:p>
            <a:endParaRPr lang="en-US" dirty="0"/>
          </a:p>
        </p:txBody>
      </p:sp>
      <p:sp>
        <p:nvSpPr>
          <p:cNvPr id="114817" name="IceCircle2" hidden="1"/>
          <p:cNvSpPr>
            <a:spLocks noChangeAspect="1" noChangeArrowheads="1"/>
          </p:cNvSpPr>
          <p:nvPr/>
        </p:nvSpPr>
        <p:spPr bwMode="gray">
          <a:xfrm>
            <a:off x="-3600450" y="8348663"/>
            <a:ext cx="49212" cy="85725"/>
          </a:xfrm>
          <a:prstGeom prst="ellipse">
            <a:avLst/>
          </a:prstGeom>
          <a:solidFill>
            <a:srgbClr val="DDF2FA"/>
          </a:solidFill>
          <a:ln w="6350">
            <a:solidFill>
              <a:srgbClr val="265DCA"/>
            </a:solidFill>
            <a:round/>
            <a:headEnd/>
            <a:tailEnd/>
          </a:ln>
          <a:effectLst/>
        </p:spPr>
        <p:txBody>
          <a:bodyPr lIns="0" tIns="0" rIns="0" bIns="0" anchor="ctr"/>
          <a:lstStyle/>
          <a:p>
            <a:endParaRPr lang="en-US" dirty="0"/>
          </a:p>
        </p:txBody>
      </p:sp>
      <p:sp>
        <p:nvSpPr>
          <p:cNvPr id="114818" name="LimeSquare1" hidden="1"/>
          <p:cNvSpPr>
            <a:spLocks noChangeArrowheads="1"/>
          </p:cNvSpPr>
          <p:nvPr/>
        </p:nvSpPr>
        <p:spPr bwMode="auto">
          <a:xfrm>
            <a:off x="-3086100" y="6383338"/>
            <a:ext cx="134937" cy="239712"/>
          </a:xfrm>
          <a:prstGeom prst="rect">
            <a:avLst/>
          </a:prstGeom>
          <a:solidFill>
            <a:srgbClr val="DBFEBC"/>
          </a:solidFill>
          <a:ln w="12700">
            <a:solidFill>
              <a:srgbClr val="00B481"/>
            </a:solidFill>
            <a:miter lim="800000"/>
            <a:headEnd/>
            <a:tailEnd/>
          </a:ln>
          <a:effectLst/>
        </p:spPr>
        <p:txBody>
          <a:bodyPr wrap="none" lIns="0" tIns="0" rIns="0" bIns="0" anchor="ctr"/>
          <a:lstStyle/>
          <a:p>
            <a:pPr algn="ctr">
              <a:spcBef>
                <a:spcPct val="0"/>
              </a:spcBef>
            </a:pPr>
            <a:r>
              <a:rPr lang="en-US" sz="900" b="1" dirty="0">
                <a:solidFill>
                  <a:srgbClr val="000000"/>
                </a:solidFill>
                <a:latin typeface="Frutiger 45 Light" pitchFamily="34" charset="0"/>
              </a:rPr>
              <a:t>1</a:t>
            </a:r>
          </a:p>
        </p:txBody>
      </p:sp>
      <p:sp>
        <p:nvSpPr>
          <p:cNvPr id="114819" name="LavenderSquare1" hidden="1"/>
          <p:cNvSpPr>
            <a:spLocks noChangeArrowheads="1"/>
          </p:cNvSpPr>
          <p:nvPr/>
        </p:nvSpPr>
        <p:spPr bwMode="auto">
          <a:xfrm>
            <a:off x="-3086100" y="6862763"/>
            <a:ext cx="134937" cy="238125"/>
          </a:xfrm>
          <a:prstGeom prst="rect">
            <a:avLst/>
          </a:prstGeom>
          <a:solidFill>
            <a:srgbClr val="D7CDEB"/>
          </a:solidFill>
          <a:ln w="12700">
            <a:solidFill>
              <a:srgbClr val="4D3380"/>
            </a:solidFill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>
              <a:spcBef>
                <a:spcPct val="0"/>
              </a:spcBef>
            </a:pPr>
            <a:r>
              <a:rPr lang="en-US" sz="900" b="1" dirty="0">
                <a:solidFill>
                  <a:srgbClr val="000000"/>
                </a:solidFill>
                <a:latin typeface="Frutiger 45 Light" pitchFamily="34" charset="0"/>
              </a:rPr>
              <a:t>2</a:t>
            </a:r>
          </a:p>
        </p:txBody>
      </p:sp>
      <p:sp>
        <p:nvSpPr>
          <p:cNvPr id="114820" name="LemonSquare1" hidden="1"/>
          <p:cNvSpPr>
            <a:spLocks noChangeArrowheads="1"/>
          </p:cNvSpPr>
          <p:nvPr/>
        </p:nvSpPr>
        <p:spPr bwMode="auto">
          <a:xfrm>
            <a:off x="-3086100" y="7361238"/>
            <a:ext cx="134937" cy="239712"/>
          </a:xfrm>
          <a:prstGeom prst="rect">
            <a:avLst/>
          </a:prstGeom>
          <a:solidFill>
            <a:srgbClr val="FFF5AD"/>
          </a:solidFill>
          <a:ln w="12700">
            <a:solidFill>
              <a:srgbClr val="FFCC11"/>
            </a:solidFill>
            <a:miter lim="800000"/>
            <a:headEnd/>
            <a:tailEnd/>
          </a:ln>
          <a:effectLst/>
        </p:spPr>
        <p:txBody>
          <a:bodyPr wrap="none" lIns="0" tIns="0" rIns="0" bIns="0" anchor="ctr"/>
          <a:lstStyle/>
          <a:p>
            <a:pPr algn="ctr">
              <a:spcBef>
                <a:spcPct val="0"/>
              </a:spcBef>
            </a:pPr>
            <a:r>
              <a:rPr lang="en-US" sz="900" b="1" dirty="0">
                <a:solidFill>
                  <a:srgbClr val="000000"/>
                </a:solidFill>
                <a:latin typeface="Frutiger 45 Light" pitchFamily="34" charset="0"/>
              </a:rPr>
              <a:t>3</a:t>
            </a:r>
          </a:p>
        </p:txBody>
      </p:sp>
      <p:sp>
        <p:nvSpPr>
          <p:cNvPr id="114821" name="PeachSquare1" hidden="1"/>
          <p:cNvSpPr>
            <a:spLocks noChangeArrowheads="1"/>
          </p:cNvSpPr>
          <p:nvPr/>
        </p:nvSpPr>
        <p:spPr bwMode="auto">
          <a:xfrm>
            <a:off x="-3086100" y="7821613"/>
            <a:ext cx="134937" cy="238125"/>
          </a:xfrm>
          <a:prstGeom prst="rect">
            <a:avLst/>
          </a:prstGeom>
          <a:solidFill>
            <a:srgbClr val="FFB385"/>
          </a:solidFill>
          <a:ln w="12700">
            <a:solidFill>
              <a:srgbClr val="FF7C2B"/>
            </a:solidFill>
            <a:miter lim="800000"/>
            <a:headEnd/>
            <a:tailEnd/>
          </a:ln>
          <a:effectLst/>
        </p:spPr>
        <p:txBody>
          <a:bodyPr wrap="none" lIns="0" tIns="0" rIns="0" bIns="0" anchor="ctr"/>
          <a:lstStyle/>
          <a:p>
            <a:pPr algn="ctr">
              <a:spcBef>
                <a:spcPct val="0"/>
              </a:spcBef>
            </a:pPr>
            <a:r>
              <a:rPr lang="en-US" sz="900" b="1" dirty="0">
                <a:solidFill>
                  <a:srgbClr val="000000"/>
                </a:solidFill>
                <a:latin typeface="Frutiger 45 Light" pitchFamily="34" charset="0"/>
              </a:rPr>
              <a:t>4</a:t>
            </a:r>
          </a:p>
        </p:txBody>
      </p:sp>
      <p:sp>
        <p:nvSpPr>
          <p:cNvPr id="114822" name="IceSquare1" hidden="1"/>
          <p:cNvSpPr>
            <a:spLocks noChangeArrowheads="1"/>
          </p:cNvSpPr>
          <p:nvPr/>
        </p:nvSpPr>
        <p:spPr bwMode="gray">
          <a:xfrm>
            <a:off x="-3086100" y="8272463"/>
            <a:ext cx="134937" cy="238125"/>
          </a:xfrm>
          <a:prstGeom prst="rect">
            <a:avLst/>
          </a:prstGeom>
          <a:solidFill>
            <a:srgbClr val="DDF2FA"/>
          </a:solidFill>
          <a:ln w="6350">
            <a:solidFill>
              <a:srgbClr val="265DCA"/>
            </a:solidFill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>
              <a:spcBef>
                <a:spcPct val="0"/>
              </a:spcBef>
            </a:pPr>
            <a:r>
              <a:rPr lang="en-US" sz="900" b="1" dirty="0">
                <a:solidFill>
                  <a:srgbClr val="000000"/>
                </a:solidFill>
                <a:latin typeface="Frutiger 45 Light" pitchFamily="34" charset="0"/>
              </a:rPr>
              <a:t>5</a:t>
            </a:r>
          </a:p>
        </p:txBody>
      </p:sp>
      <p:sp>
        <p:nvSpPr>
          <p:cNvPr id="114823" name="LimeSquare2" hidden="1"/>
          <p:cNvSpPr>
            <a:spLocks noChangeAspect="1" noChangeArrowheads="1"/>
          </p:cNvSpPr>
          <p:nvPr/>
        </p:nvSpPr>
        <p:spPr bwMode="auto">
          <a:xfrm>
            <a:off x="-2857500" y="6459538"/>
            <a:ext cx="49212" cy="87312"/>
          </a:xfrm>
          <a:prstGeom prst="rect">
            <a:avLst/>
          </a:prstGeom>
          <a:solidFill>
            <a:srgbClr val="DBFEBC"/>
          </a:solidFill>
          <a:ln w="12700">
            <a:solidFill>
              <a:srgbClr val="00B481"/>
            </a:solidFill>
            <a:miter lim="800000"/>
            <a:headEnd/>
            <a:tailEnd/>
          </a:ln>
          <a:effectLst/>
        </p:spPr>
        <p:txBody>
          <a:bodyPr wrap="none" lIns="0" tIns="0" rIns="0" bIns="0" anchor="ctr"/>
          <a:lstStyle/>
          <a:p>
            <a:endParaRPr lang="en-US" dirty="0"/>
          </a:p>
        </p:txBody>
      </p:sp>
      <p:sp>
        <p:nvSpPr>
          <p:cNvPr id="114824" name="LavenderSquare2" hidden="1"/>
          <p:cNvSpPr>
            <a:spLocks noChangeAspect="1" noChangeArrowheads="1"/>
          </p:cNvSpPr>
          <p:nvPr/>
        </p:nvSpPr>
        <p:spPr bwMode="auto">
          <a:xfrm>
            <a:off x="-2857500" y="6935788"/>
            <a:ext cx="49212" cy="87312"/>
          </a:xfrm>
          <a:prstGeom prst="rect">
            <a:avLst/>
          </a:prstGeom>
          <a:solidFill>
            <a:srgbClr val="D7CDEB"/>
          </a:solidFill>
          <a:ln w="12700">
            <a:solidFill>
              <a:srgbClr val="4D3380"/>
            </a:solidFill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endParaRPr lang="en-US" dirty="0"/>
          </a:p>
        </p:txBody>
      </p:sp>
      <p:sp>
        <p:nvSpPr>
          <p:cNvPr id="114825" name="LemonSquare2" hidden="1"/>
          <p:cNvSpPr>
            <a:spLocks noChangeAspect="1" noChangeArrowheads="1"/>
          </p:cNvSpPr>
          <p:nvPr/>
        </p:nvSpPr>
        <p:spPr bwMode="auto">
          <a:xfrm>
            <a:off x="-2857500" y="7435850"/>
            <a:ext cx="49212" cy="87313"/>
          </a:xfrm>
          <a:prstGeom prst="rect">
            <a:avLst/>
          </a:prstGeom>
          <a:solidFill>
            <a:srgbClr val="FFF5AD"/>
          </a:solidFill>
          <a:ln w="12700">
            <a:solidFill>
              <a:srgbClr val="FFCC11"/>
            </a:solidFill>
            <a:miter lim="800000"/>
            <a:headEnd/>
            <a:tailEnd/>
          </a:ln>
          <a:effectLst/>
        </p:spPr>
        <p:txBody>
          <a:bodyPr wrap="none" lIns="0" tIns="0" rIns="0" bIns="0" anchor="ctr"/>
          <a:lstStyle/>
          <a:p>
            <a:endParaRPr lang="en-US" dirty="0"/>
          </a:p>
        </p:txBody>
      </p:sp>
      <p:sp>
        <p:nvSpPr>
          <p:cNvPr id="114826" name="PeachSquare2" hidden="1"/>
          <p:cNvSpPr>
            <a:spLocks noChangeAspect="1" noChangeArrowheads="1"/>
          </p:cNvSpPr>
          <p:nvPr/>
        </p:nvSpPr>
        <p:spPr bwMode="auto">
          <a:xfrm>
            <a:off x="-2857500" y="7894638"/>
            <a:ext cx="47625" cy="87312"/>
          </a:xfrm>
          <a:prstGeom prst="rect">
            <a:avLst/>
          </a:prstGeom>
          <a:solidFill>
            <a:srgbClr val="FFB385"/>
          </a:solidFill>
          <a:ln w="12700">
            <a:solidFill>
              <a:srgbClr val="FF7C2B"/>
            </a:solidFill>
            <a:miter lim="800000"/>
            <a:headEnd/>
            <a:tailEnd/>
          </a:ln>
          <a:effectLst/>
        </p:spPr>
        <p:txBody>
          <a:bodyPr wrap="none" lIns="0" tIns="0" rIns="0" bIns="0" anchor="ctr"/>
          <a:lstStyle/>
          <a:p>
            <a:endParaRPr lang="en-US" dirty="0"/>
          </a:p>
        </p:txBody>
      </p:sp>
      <p:sp>
        <p:nvSpPr>
          <p:cNvPr id="114827" name="IceSquare2" hidden="1"/>
          <p:cNvSpPr>
            <a:spLocks noChangeAspect="1" noChangeArrowheads="1"/>
          </p:cNvSpPr>
          <p:nvPr/>
        </p:nvSpPr>
        <p:spPr bwMode="gray">
          <a:xfrm>
            <a:off x="-2857500" y="8348663"/>
            <a:ext cx="49212" cy="85725"/>
          </a:xfrm>
          <a:prstGeom prst="rect">
            <a:avLst/>
          </a:prstGeom>
          <a:solidFill>
            <a:srgbClr val="DDF2FA"/>
          </a:solidFill>
          <a:ln w="6350">
            <a:solidFill>
              <a:srgbClr val="265DCA"/>
            </a:solidFill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endParaRPr lang="en-US" dirty="0"/>
          </a:p>
        </p:txBody>
      </p:sp>
      <p:sp>
        <p:nvSpPr>
          <p:cNvPr id="114828" name="ChromeCircle1" hidden="1"/>
          <p:cNvSpPr>
            <a:spLocks noChangeArrowheads="1"/>
          </p:cNvSpPr>
          <p:nvPr/>
        </p:nvSpPr>
        <p:spPr bwMode="auto">
          <a:xfrm>
            <a:off x="-3797300" y="8801100"/>
            <a:ext cx="134937" cy="239713"/>
          </a:xfrm>
          <a:prstGeom prst="ellipse">
            <a:avLst/>
          </a:prstGeom>
          <a:solidFill>
            <a:srgbClr val="E6E6E6"/>
          </a:solidFill>
          <a:ln w="12700">
            <a:solidFill>
              <a:srgbClr val="969696"/>
            </a:solidFill>
            <a:round/>
            <a:headEnd/>
            <a:tailEnd/>
          </a:ln>
          <a:effectLst/>
        </p:spPr>
        <p:txBody>
          <a:bodyPr lIns="0" tIns="0" rIns="0" bIns="0" anchor="ctr"/>
          <a:lstStyle/>
          <a:p>
            <a:pPr algn="ctr">
              <a:spcBef>
                <a:spcPct val="0"/>
              </a:spcBef>
            </a:pPr>
            <a:r>
              <a:rPr lang="en-US" sz="900" b="1" dirty="0">
                <a:solidFill>
                  <a:srgbClr val="000000"/>
                </a:solidFill>
                <a:latin typeface="Frutiger 45 Light" pitchFamily="34" charset="0"/>
              </a:rPr>
              <a:t>6</a:t>
            </a:r>
          </a:p>
        </p:txBody>
      </p:sp>
      <p:sp>
        <p:nvSpPr>
          <p:cNvPr id="114829" name="ChromeCircle2" hidden="1"/>
          <p:cNvSpPr>
            <a:spLocks noChangeAspect="1" noChangeArrowheads="1"/>
          </p:cNvSpPr>
          <p:nvPr/>
        </p:nvSpPr>
        <p:spPr bwMode="auto">
          <a:xfrm>
            <a:off x="-3600450" y="8877300"/>
            <a:ext cx="49212" cy="87313"/>
          </a:xfrm>
          <a:prstGeom prst="ellipse">
            <a:avLst/>
          </a:prstGeom>
          <a:solidFill>
            <a:srgbClr val="E6E6E6"/>
          </a:solidFill>
          <a:ln w="12700">
            <a:solidFill>
              <a:srgbClr val="969696"/>
            </a:solidFill>
            <a:round/>
            <a:headEnd/>
            <a:tailEnd/>
          </a:ln>
          <a:effectLst/>
        </p:spPr>
        <p:txBody>
          <a:bodyPr lIns="0" tIns="0" rIns="0" bIns="0" anchor="ctr"/>
          <a:lstStyle/>
          <a:p>
            <a:endParaRPr lang="en-US" dirty="0"/>
          </a:p>
        </p:txBody>
      </p:sp>
      <p:sp>
        <p:nvSpPr>
          <p:cNvPr id="114830" name="ChromeSquare1" hidden="1"/>
          <p:cNvSpPr>
            <a:spLocks noChangeArrowheads="1"/>
          </p:cNvSpPr>
          <p:nvPr/>
        </p:nvSpPr>
        <p:spPr bwMode="auto">
          <a:xfrm>
            <a:off x="-3086100" y="8802688"/>
            <a:ext cx="134937" cy="239712"/>
          </a:xfrm>
          <a:prstGeom prst="rect">
            <a:avLst/>
          </a:prstGeom>
          <a:solidFill>
            <a:srgbClr val="E6E6E6"/>
          </a:solidFill>
          <a:ln w="12700">
            <a:solidFill>
              <a:srgbClr val="969696"/>
            </a:solidFill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>
              <a:spcBef>
                <a:spcPct val="0"/>
              </a:spcBef>
            </a:pPr>
            <a:r>
              <a:rPr lang="en-US" sz="900" b="1" dirty="0">
                <a:solidFill>
                  <a:srgbClr val="000000"/>
                </a:solidFill>
                <a:latin typeface="Frutiger 45 Light" pitchFamily="34" charset="0"/>
              </a:rPr>
              <a:t>6</a:t>
            </a:r>
          </a:p>
        </p:txBody>
      </p:sp>
      <p:sp>
        <p:nvSpPr>
          <p:cNvPr id="114831" name="ChromeSquare2" hidden="1"/>
          <p:cNvSpPr>
            <a:spLocks noChangeAspect="1" noChangeArrowheads="1"/>
          </p:cNvSpPr>
          <p:nvPr/>
        </p:nvSpPr>
        <p:spPr bwMode="auto">
          <a:xfrm>
            <a:off x="-2857500" y="8877300"/>
            <a:ext cx="49212" cy="87313"/>
          </a:xfrm>
          <a:prstGeom prst="rect">
            <a:avLst/>
          </a:prstGeom>
          <a:solidFill>
            <a:srgbClr val="E6E6E6"/>
          </a:solidFill>
          <a:ln w="12700">
            <a:solidFill>
              <a:srgbClr val="969696"/>
            </a:solidFill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endParaRPr lang="en-US" dirty="0"/>
          </a:p>
        </p:txBody>
      </p:sp>
      <p:sp>
        <p:nvSpPr>
          <p:cNvPr id="114832" name="LemonMap" hidden="1"/>
          <p:cNvSpPr>
            <a:spLocks noChangeArrowheads="1"/>
          </p:cNvSpPr>
          <p:nvPr/>
        </p:nvSpPr>
        <p:spPr bwMode="auto">
          <a:xfrm>
            <a:off x="-692150" y="6502400"/>
            <a:ext cx="230187" cy="407988"/>
          </a:xfrm>
          <a:prstGeom prst="rect">
            <a:avLst/>
          </a:prstGeom>
          <a:solidFill>
            <a:srgbClr val="FFF5AD"/>
          </a:solidFill>
          <a:ln w="6350">
            <a:solidFill>
              <a:srgbClr val="FFCC11"/>
            </a:solidFill>
            <a:miter lim="800000"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14833" name="LimeMap" hidden="1"/>
          <p:cNvSpPr>
            <a:spLocks noChangeArrowheads="1"/>
          </p:cNvSpPr>
          <p:nvPr/>
        </p:nvSpPr>
        <p:spPr bwMode="auto">
          <a:xfrm>
            <a:off x="-692150" y="7010400"/>
            <a:ext cx="230187" cy="407988"/>
          </a:xfrm>
          <a:prstGeom prst="rect">
            <a:avLst/>
          </a:prstGeom>
          <a:solidFill>
            <a:srgbClr val="DBFEBC"/>
          </a:solidFill>
          <a:ln w="6350">
            <a:solidFill>
              <a:srgbClr val="00B481"/>
            </a:solidFill>
            <a:miter lim="800000"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14834" name="IceMap" hidden="1"/>
          <p:cNvSpPr>
            <a:spLocks noChangeArrowheads="1"/>
          </p:cNvSpPr>
          <p:nvPr/>
        </p:nvSpPr>
        <p:spPr bwMode="auto">
          <a:xfrm>
            <a:off x="-692150" y="7518400"/>
            <a:ext cx="230187" cy="407988"/>
          </a:xfrm>
          <a:prstGeom prst="rect">
            <a:avLst/>
          </a:prstGeom>
          <a:solidFill>
            <a:srgbClr val="DDF2FA"/>
          </a:solidFill>
          <a:ln w="6350">
            <a:solidFill>
              <a:srgbClr val="265DCA"/>
            </a:solidFill>
            <a:miter lim="800000"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14835" name="LavenderMap" hidden="1"/>
          <p:cNvSpPr>
            <a:spLocks noChangeArrowheads="1"/>
          </p:cNvSpPr>
          <p:nvPr/>
        </p:nvSpPr>
        <p:spPr bwMode="auto">
          <a:xfrm>
            <a:off x="-692150" y="8026400"/>
            <a:ext cx="230187" cy="407988"/>
          </a:xfrm>
          <a:prstGeom prst="rect">
            <a:avLst/>
          </a:prstGeom>
          <a:solidFill>
            <a:srgbClr val="D7CDEB"/>
          </a:solidFill>
          <a:ln w="6350">
            <a:solidFill>
              <a:srgbClr val="4D3380"/>
            </a:solidFill>
            <a:miter lim="800000"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14836" name="SkyMap" hidden="1"/>
          <p:cNvSpPr>
            <a:spLocks noChangeArrowheads="1"/>
          </p:cNvSpPr>
          <p:nvPr/>
        </p:nvSpPr>
        <p:spPr bwMode="auto">
          <a:xfrm>
            <a:off x="-692150" y="5994400"/>
            <a:ext cx="230187" cy="407988"/>
          </a:xfrm>
          <a:prstGeom prst="rect">
            <a:avLst/>
          </a:prstGeom>
          <a:solidFill>
            <a:srgbClr val="7DD9FF"/>
          </a:solidFill>
          <a:ln w="6350">
            <a:solidFill>
              <a:srgbClr val="265DCA"/>
            </a:solidFill>
            <a:miter lim="800000"/>
            <a:headEnd/>
            <a:tailEnd/>
          </a:ln>
          <a:effectLst/>
        </p:spPr>
        <p:txBody>
          <a:bodyPr wrap="none" lIns="36000" tIns="36000" rIns="36000" bIns="36000" anchor="ctr"/>
          <a:lstStyle/>
          <a:p>
            <a:endParaRPr lang="en-US" dirty="0"/>
          </a:p>
        </p:txBody>
      </p:sp>
      <p:sp>
        <p:nvSpPr>
          <p:cNvPr id="114837" name="SilverMap" hidden="1"/>
          <p:cNvSpPr>
            <a:spLocks noChangeArrowheads="1"/>
          </p:cNvSpPr>
          <p:nvPr/>
        </p:nvSpPr>
        <p:spPr bwMode="auto">
          <a:xfrm>
            <a:off x="-692150" y="8534400"/>
            <a:ext cx="230187" cy="407988"/>
          </a:xfrm>
          <a:prstGeom prst="rect">
            <a:avLst/>
          </a:prstGeom>
          <a:solidFill>
            <a:srgbClr val="D4D4D4"/>
          </a:solidFill>
          <a:ln w="6350">
            <a:solidFill>
              <a:srgbClr val="969696"/>
            </a:solidFill>
            <a:miter lim="800000"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14838" name="OceanBorder" hidden="1"/>
          <p:cNvSpPr>
            <a:spLocks noChangeArrowheads="1"/>
          </p:cNvSpPr>
          <p:nvPr/>
        </p:nvSpPr>
        <p:spPr bwMode="gray">
          <a:xfrm>
            <a:off x="-2022475" y="101600"/>
            <a:ext cx="188912" cy="336550"/>
          </a:xfrm>
          <a:prstGeom prst="rect">
            <a:avLst/>
          </a:prstGeom>
          <a:noFill/>
          <a:ln w="19050">
            <a:solidFill>
              <a:srgbClr val="265DCA"/>
            </a:solidFill>
            <a:miter lim="800000"/>
            <a:headEnd/>
            <a:tailEnd/>
          </a:ln>
          <a:effectLst/>
        </p:spPr>
        <p:txBody>
          <a:bodyPr lIns="35941" tIns="35941" rIns="18000" bIns="35941" anchor="ctr"/>
          <a:lstStyle/>
          <a:p>
            <a:pPr algn="ctr">
              <a:spcBef>
                <a:spcPct val="0"/>
              </a:spcBef>
            </a:pPr>
            <a:r>
              <a:rPr lang="en-GB" sz="1200" dirty="0">
                <a:solidFill>
                  <a:srgbClr val="000000"/>
                </a:solidFill>
                <a:latin typeface="Frutiger 45 Light" pitchFamily="34" charset="0"/>
              </a:rPr>
              <a:t>A</a:t>
            </a:r>
          </a:p>
        </p:txBody>
      </p:sp>
      <p:sp>
        <p:nvSpPr>
          <p:cNvPr id="114839" name="SunflowerBorder" hidden="1"/>
          <p:cNvSpPr>
            <a:spLocks noChangeArrowheads="1"/>
          </p:cNvSpPr>
          <p:nvPr/>
        </p:nvSpPr>
        <p:spPr bwMode="gray">
          <a:xfrm>
            <a:off x="-2251075" y="101600"/>
            <a:ext cx="190500" cy="336550"/>
          </a:xfrm>
          <a:prstGeom prst="rect">
            <a:avLst/>
          </a:prstGeom>
          <a:noFill/>
          <a:ln w="19050">
            <a:solidFill>
              <a:srgbClr val="FFCC11"/>
            </a:solidFill>
            <a:miter lim="800000"/>
            <a:headEnd/>
            <a:tailEnd/>
          </a:ln>
          <a:effectLst/>
        </p:spPr>
        <p:txBody>
          <a:bodyPr lIns="35941" tIns="35941" rIns="18000" bIns="35941" anchor="ctr"/>
          <a:lstStyle/>
          <a:p>
            <a:pPr algn="ctr">
              <a:spcBef>
                <a:spcPct val="0"/>
              </a:spcBef>
            </a:pPr>
            <a:r>
              <a:rPr lang="en-GB" sz="1200" dirty="0">
                <a:solidFill>
                  <a:srgbClr val="000000"/>
                </a:solidFill>
                <a:latin typeface="Frutiger 45 Light" pitchFamily="34" charset="0"/>
              </a:rPr>
              <a:t>A</a:t>
            </a:r>
          </a:p>
        </p:txBody>
      </p:sp>
      <p:sp>
        <p:nvSpPr>
          <p:cNvPr id="114840" name="ForestBorder" hidden="1"/>
          <p:cNvSpPr>
            <a:spLocks noChangeArrowheads="1"/>
          </p:cNvSpPr>
          <p:nvPr/>
        </p:nvSpPr>
        <p:spPr bwMode="gray">
          <a:xfrm>
            <a:off x="-1793875" y="101600"/>
            <a:ext cx="188912" cy="336550"/>
          </a:xfrm>
          <a:prstGeom prst="rect">
            <a:avLst/>
          </a:prstGeom>
          <a:noFill/>
          <a:ln w="19050">
            <a:solidFill>
              <a:srgbClr val="00D581"/>
            </a:solidFill>
            <a:miter lim="800000"/>
            <a:headEnd/>
            <a:tailEnd/>
          </a:ln>
          <a:effectLst/>
        </p:spPr>
        <p:txBody>
          <a:bodyPr lIns="35941" tIns="35941" rIns="18000" bIns="35941" anchor="ctr"/>
          <a:lstStyle/>
          <a:p>
            <a:pPr algn="ctr">
              <a:spcBef>
                <a:spcPct val="0"/>
              </a:spcBef>
            </a:pPr>
            <a:r>
              <a:rPr lang="en-GB" sz="1200" dirty="0">
                <a:solidFill>
                  <a:srgbClr val="000000"/>
                </a:solidFill>
                <a:latin typeface="Frutiger 45 Light" pitchFamily="34" charset="0"/>
              </a:rPr>
              <a:t>A</a:t>
            </a:r>
          </a:p>
        </p:txBody>
      </p:sp>
      <p:sp>
        <p:nvSpPr>
          <p:cNvPr id="114841" name="TangerineBorder" hidden="1"/>
          <p:cNvSpPr>
            <a:spLocks noChangeArrowheads="1"/>
          </p:cNvSpPr>
          <p:nvPr/>
        </p:nvSpPr>
        <p:spPr bwMode="gray">
          <a:xfrm>
            <a:off x="-1108075" y="101600"/>
            <a:ext cx="188912" cy="336550"/>
          </a:xfrm>
          <a:prstGeom prst="rect">
            <a:avLst/>
          </a:prstGeom>
          <a:noFill/>
          <a:ln w="19050">
            <a:solidFill>
              <a:srgbClr val="FF7F17"/>
            </a:solidFill>
            <a:miter lim="800000"/>
            <a:headEnd/>
            <a:tailEnd/>
          </a:ln>
          <a:effectLst/>
        </p:spPr>
        <p:txBody>
          <a:bodyPr lIns="35941" tIns="35941" rIns="18000" bIns="35941" anchor="ctr" anchorCtr="1"/>
          <a:lstStyle/>
          <a:p>
            <a:pPr algn="ctr">
              <a:spcBef>
                <a:spcPct val="0"/>
              </a:spcBef>
            </a:pPr>
            <a:r>
              <a:rPr lang="en-GB" sz="1200" dirty="0">
                <a:solidFill>
                  <a:srgbClr val="000000"/>
                </a:solidFill>
                <a:latin typeface="Frutiger 45 Light" pitchFamily="34" charset="0"/>
              </a:rPr>
              <a:t>A</a:t>
            </a:r>
          </a:p>
        </p:txBody>
      </p:sp>
      <p:sp>
        <p:nvSpPr>
          <p:cNvPr id="114842" name="GrapeBorder" hidden="1"/>
          <p:cNvSpPr>
            <a:spLocks noChangeArrowheads="1"/>
          </p:cNvSpPr>
          <p:nvPr/>
        </p:nvSpPr>
        <p:spPr bwMode="gray">
          <a:xfrm>
            <a:off x="-1336675" y="101600"/>
            <a:ext cx="188912" cy="336550"/>
          </a:xfrm>
          <a:prstGeom prst="rect">
            <a:avLst/>
          </a:prstGeom>
          <a:noFill/>
          <a:ln w="19050">
            <a:solidFill>
              <a:srgbClr val="4D3380"/>
            </a:solidFill>
            <a:miter lim="800000"/>
            <a:headEnd/>
            <a:tailEnd/>
          </a:ln>
          <a:effectLst/>
        </p:spPr>
        <p:txBody>
          <a:bodyPr lIns="35941" tIns="35941" rIns="18000" bIns="35941" anchor="ctr"/>
          <a:lstStyle/>
          <a:p>
            <a:pPr algn="ctr">
              <a:spcBef>
                <a:spcPct val="0"/>
              </a:spcBef>
            </a:pPr>
            <a:r>
              <a:rPr lang="en-GB" sz="1200" dirty="0">
                <a:solidFill>
                  <a:srgbClr val="000000"/>
                </a:solidFill>
                <a:latin typeface="Frutiger 45 Light" pitchFamily="34" charset="0"/>
              </a:rPr>
              <a:t>A</a:t>
            </a:r>
          </a:p>
        </p:txBody>
      </p:sp>
      <p:sp>
        <p:nvSpPr>
          <p:cNvPr id="114843" name="SteelBorder" hidden="1"/>
          <p:cNvSpPr>
            <a:spLocks noChangeArrowheads="1"/>
          </p:cNvSpPr>
          <p:nvPr/>
        </p:nvSpPr>
        <p:spPr bwMode="gray">
          <a:xfrm flipH="1">
            <a:off x="-1565275" y="101600"/>
            <a:ext cx="188912" cy="336550"/>
          </a:xfrm>
          <a:prstGeom prst="rect">
            <a:avLst/>
          </a:prstGeom>
          <a:noFill/>
          <a:ln w="19050">
            <a:solidFill>
              <a:srgbClr val="969696"/>
            </a:solidFill>
            <a:miter lim="800000"/>
            <a:headEnd type="none" w="sm" len="sm"/>
            <a:tailEnd type="none" w="sm" len="sm"/>
          </a:ln>
          <a:effectLst/>
        </p:spPr>
        <p:txBody>
          <a:bodyPr lIns="35941" tIns="35941" rIns="18000" bIns="35941" anchor="ctr"/>
          <a:lstStyle/>
          <a:p>
            <a:pPr algn="ctr">
              <a:spcBef>
                <a:spcPct val="0"/>
              </a:spcBef>
            </a:pPr>
            <a:r>
              <a:rPr lang="en-GB" sz="1200" dirty="0">
                <a:solidFill>
                  <a:srgbClr val="000000"/>
                </a:solidFill>
                <a:latin typeface="Frutiger 45 Light" pitchFamily="34" charset="0"/>
              </a:rPr>
              <a:t>A</a:t>
            </a:r>
          </a:p>
        </p:txBody>
      </p:sp>
      <p:sp>
        <p:nvSpPr>
          <p:cNvPr id="114844" name="Black" hidden="1"/>
          <p:cNvSpPr>
            <a:spLocks noChangeArrowheads="1"/>
          </p:cNvSpPr>
          <p:nvPr/>
        </p:nvSpPr>
        <p:spPr bwMode="gray">
          <a:xfrm>
            <a:off x="-2232025" y="2540000"/>
            <a:ext cx="188912" cy="336550"/>
          </a:xfrm>
          <a:prstGeom prst="rect">
            <a:avLst/>
          </a:prstGeom>
          <a:solidFill>
            <a:srgbClr val="000000"/>
          </a:solidFill>
          <a:ln w="19050">
            <a:noFill/>
            <a:miter lim="800000"/>
            <a:headEnd/>
            <a:tailEnd/>
          </a:ln>
          <a:effectLst/>
        </p:spPr>
        <p:txBody>
          <a:bodyPr lIns="35941" tIns="35941" rIns="18000" bIns="35941" anchor="ctr"/>
          <a:lstStyle/>
          <a:p>
            <a:pPr algn="ctr">
              <a:spcBef>
                <a:spcPct val="0"/>
              </a:spcBef>
            </a:pPr>
            <a:r>
              <a:rPr lang="en-GB" sz="1200" dirty="0">
                <a:solidFill>
                  <a:srgbClr val="FFFFFF"/>
                </a:solidFill>
                <a:latin typeface="Frutiger 45 Light" pitchFamily="34" charset="0"/>
              </a:rPr>
              <a:t>A</a:t>
            </a:r>
          </a:p>
        </p:txBody>
      </p:sp>
      <p:sp>
        <p:nvSpPr>
          <p:cNvPr id="114845" name="White" hidden="1"/>
          <p:cNvSpPr>
            <a:spLocks noChangeArrowheads="1"/>
          </p:cNvSpPr>
          <p:nvPr/>
        </p:nvSpPr>
        <p:spPr bwMode="gray">
          <a:xfrm flipH="1">
            <a:off x="-2005013" y="2540000"/>
            <a:ext cx="188913" cy="336550"/>
          </a:xfrm>
          <a:prstGeom prst="rect">
            <a:avLst/>
          </a:prstGeom>
          <a:solidFill>
            <a:srgbClr val="FFFFFF"/>
          </a:solidFill>
          <a:ln w="19050">
            <a:noFill/>
            <a:miter lim="800000"/>
            <a:headEnd/>
            <a:tailEnd/>
          </a:ln>
          <a:effectLst/>
        </p:spPr>
        <p:txBody>
          <a:bodyPr lIns="35941" tIns="35941" rIns="18000" bIns="35941" anchor="ctr"/>
          <a:lstStyle/>
          <a:p>
            <a:pPr algn="ctr">
              <a:spcBef>
                <a:spcPct val="0"/>
              </a:spcBef>
            </a:pPr>
            <a:r>
              <a:rPr lang="en-GB" sz="1200" dirty="0">
                <a:solidFill>
                  <a:srgbClr val="000000"/>
                </a:solidFill>
                <a:latin typeface="Frutiger 45 Light" pitchFamily="34" charset="0"/>
              </a:rPr>
              <a:t>A</a:t>
            </a:r>
          </a:p>
        </p:txBody>
      </p:sp>
      <p:sp>
        <p:nvSpPr>
          <p:cNvPr id="114846" name="PlainMap" hidden="1"/>
          <p:cNvSpPr>
            <a:spLocks noChangeArrowheads="1"/>
          </p:cNvSpPr>
          <p:nvPr/>
        </p:nvSpPr>
        <p:spPr bwMode="auto">
          <a:xfrm>
            <a:off x="-344488" y="8534400"/>
            <a:ext cx="230188" cy="407988"/>
          </a:xfrm>
          <a:prstGeom prst="rect">
            <a:avLst/>
          </a:prstGeom>
          <a:solidFill>
            <a:srgbClr val="D4D4D4"/>
          </a:solidFill>
          <a:ln w="6350">
            <a:solidFill>
              <a:srgbClr val="D4D4D4"/>
            </a:solidFill>
            <a:miter lim="800000"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14847" name="ButtercupMap" hidden="1"/>
          <p:cNvSpPr>
            <a:spLocks noChangeArrowheads="1"/>
          </p:cNvSpPr>
          <p:nvPr/>
        </p:nvSpPr>
        <p:spPr bwMode="gray">
          <a:xfrm>
            <a:off x="-346075" y="6502400"/>
            <a:ext cx="230187" cy="407988"/>
          </a:xfrm>
          <a:prstGeom prst="rect">
            <a:avLst/>
          </a:prstGeom>
          <a:solidFill>
            <a:srgbClr val="FAE66E"/>
          </a:solidFill>
          <a:ln w="19050">
            <a:solidFill>
              <a:srgbClr val="FFCC11"/>
            </a:solidFill>
            <a:miter lim="800000"/>
            <a:headEnd/>
            <a:tailEnd/>
          </a:ln>
        </p:spPr>
        <p:txBody>
          <a:bodyPr lIns="35941" tIns="35941" rIns="35941" bIns="35941" anchor="ctr"/>
          <a:lstStyle/>
          <a:p>
            <a:pPr algn="ctr">
              <a:spcBef>
                <a:spcPct val="0"/>
              </a:spcBef>
            </a:pPr>
            <a:endParaRPr lang="en-US" dirty="0">
              <a:latin typeface="Frutiger 45 Light" pitchFamily="34" charset="0"/>
            </a:endParaRPr>
          </a:p>
        </p:txBody>
      </p:sp>
      <p:sp>
        <p:nvSpPr>
          <p:cNvPr id="114848" name="LeafMap" hidden="1"/>
          <p:cNvSpPr>
            <a:spLocks noChangeArrowheads="1"/>
          </p:cNvSpPr>
          <p:nvPr/>
        </p:nvSpPr>
        <p:spPr bwMode="gray">
          <a:xfrm>
            <a:off x="-346075" y="7010400"/>
            <a:ext cx="230187" cy="407988"/>
          </a:xfrm>
          <a:prstGeom prst="rect">
            <a:avLst/>
          </a:prstGeom>
          <a:solidFill>
            <a:srgbClr val="87E1AA"/>
          </a:solidFill>
          <a:ln w="19050">
            <a:solidFill>
              <a:srgbClr val="00B481"/>
            </a:solidFill>
            <a:miter lim="800000"/>
            <a:headEnd/>
            <a:tailEnd/>
          </a:ln>
        </p:spPr>
        <p:txBody>
          <a:bodyPr lIns="35941" tIns="35941" rIns="35941" bIns="35941" anchor="ctr"/>
          <a:lstStyle/>
          <a:p>
            <a:pPr algn="ctr">
              <a:spcBef>
                <a:spcPct val="0"/>
              </a:spcBef>
            </a:pPr>
            <a:endParaRPr lang="en-US" dirty="0">
              <a:latin typeface="Frutiger 45 Light" pitchFamily="34" charset="0"/>
            </a:endParaRPr>
          </a:p>
        </p:txBody>
      </p:sp>
      <p:sp>
        <p:nvSpPr>
          <p:cNvPr id="114849" name="MangoMap" hidden="1"/>
          <p:cNvSpPr>
            <a:spLocks noChangeArrowheads="1"/>
          </p:cNvSpPr>
          <p:nvPr/>
        </p:nvSpPr>
        <p:spPr bwMode="gray">
          <a:xfrm>
            <a:off x="-346075" y="7518400"/>
            <a:ext cx="230187" cy="407988"/>
          </a:xfrm>
          <a:prstGeom prst="rect">
            <a:avLst/>
          </a:prstGeom>
          <a:solidFill>
            <a:srgbClr val="FFDCC7"/>
          </a:solidFill>
          <a:ln w="19050">
            <a:solidFill>
              <a:srgbClr val="FF7F17"/>
            </a:solidFill>
            <a:miter lim="800000"/>
            <a:headEnd/>
            <a:tailEnd/>
          </a:ln>
        </p:spPr>
        <p:txBody>
          <a:bodyPr lIns="35941" tIns="35941" rIns="35941" bIns="35941" anchor="ctr"/>
          <a:lstStyle/>
          <a:p>
            <a:pPr algn="ctr">
              <a:spcBef>
                <a:spcPct val="0"/>
              </a:spcBef>
            </a:pPr>
            <a:endParaRPr lang="en-US" dirty="0">
              <a:latin typeface="Frutiger 45 Light" pitchFamily="34" charset="0"/>
            </a:endParaRPr>
          </a:p>
        </p:txBody>
      </p:sp>
      <p:sp>
        <p:nvSpPr>
          <p:cNvPr id="114850" name="HeatherMap" hidden="1"/>
          <p:cNvSpPr>
            <a:spLocks noChangeArrowheads="1"/>
          </p:cNvSpPr>
          <p:nvPr/>
        </p:nvSpPr>
        <p:spPr bwMode="gray">
          <a:xfrm>
            <a:off x="-346075" y="8026400"/>
            <a:ext cx="230187" cy="407988"/>
          </a:xfrm>
          <a:prstGeom prst="rect">
            <a:avLst/>
          </a:prstGeom>
          <a:solidFill>
            <a:srgbClr val="B8A6DC"/>
          </a:solidFill>
          <a:ln w="19050">
            <a:solidFill>
              <a:srgbClr val="6F4BB7"/>
            </a:solidFill>
            <a:miter lim="800000"/>
            <a:headEnd/>
            <a:tailEnd/>
          </a:ln>
        </p:spPr>
        <p:txBody>
          <a:bodyPr lIns="35941" tIns="35941" rIns="35941" bIns="35941" anchor="ctr"/>
          <a:lstStyle/>
          <a:p>
            <a:pPr algn="ctr">
              <a:spcBef>
                <a:spcPct val="0"/>
              </a:spcBef>
            </a:pPr>
            <a:endParaRPr lang="en-US" dirty="0">
              <a:latin typeface="Frutiger 45 Light" pitchFamily="34" charset="0"/>
            </a:endParaRPr>
          </a:p>
        </p:txBody>
      </p:sp>
      <p:sp>
        <p:nvSpPr>
          <p:cNvPr id="114851" name="ForestCircle1" hidden="1"/>
          <p:cNvSpPr>
            <a:spLocks noChangeArrowheads="1"/>
          </p:cNvSpPr>
          <p:nvPr/>
        </p:nvSpPr>
        <p:spPr bwMode="auto">
          <a:xfrm>
            <a:off x="-3486150" y="6381750"/>
            <a:ext cx="134937" cy="239713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B481"/>
            </a:solidFill>
            <a:round/>
            <a:headEnd/>
            <a:tailEnd/>
          </a:ln>
          <a:effectLst/>
        </p:spPr>
        <p:txBody>
          <a:bodyPr wrap="none" lIns="0" tIns="0" rIns="0" bIns="0" anchor="ctr"/>
          <a:lstStyle/>
          <a:p>
            <a:pPr algn="ctr">
              <a:spcBef>
                <a:spcPct val="0"/>
              </a:spcBef>
            </a:pPr>
            <a:r>
              <a:rPr lang="en-US" sz="900" b="1" dirty="0">
                <a:solidFill>
                  <a:srgbClr val="000000"/>
                </a:solidFill>
                <a:latin typeface="Frutiger 45 Light" pitchFamily="34" charset="0"/>
              </a:rPr>
              <a:t>1</a:t>
            </a:r>
          </a:p>
        </p:txBody>
      </p:sp>
      <p:sp>
        <p:nvSpPr>
          <p:cNvPr id="114852" name="GrapeCircle1" hidden="1"/>
          <p:cNvSpPr>
            <a:spLocks noChangeArrowheads="1"/>
          </p:cNvSpPr>
          <p:nvPr/>
        </p:nvSpPr>
        <p:spPr bwMode="auto">
          <a:xfrm>
            <a:off x="-3486150" y="6858000"/>
            <a:ext cx="134937" cy="239713"/>
          </a:xfrm>
          <a:prstGeom prst="ellipse">
            <a:avLst/>
          </a:prstGeom>
          <a:solidFill>
            <a:srgbClr val="FFFFFF"/>
          </a:solidFill>
          <a:ln w="12700">
            <a:solidFill>
              <a:srgbClr val="4D3380"/>
            </a:solidFill>
            <a:round/>
            <a:headEnd/>
            <a:tailEnd/>
          </a:ln>
          <a:effectLst/>
        </p:spPr>
        <p:txBody>
          <a:bodyPr lIns="0" tIns="0" rIns="0" bIns="0" anchor="ctr"/>
          <a:lstStyle/>
          <a:p>
            <a:pPr algn="ctr">
              <a:spcBef>
                <a:spcPct val="0"/>
              </a:spcBef>
            </a:pPr>
            <a:r>
              <a:rPr lang="en-US" sz="900" b="1" dirty="0">
                <a:solidFill>
                  <a:srgbClr val="000000"/>
                </a:solidFill>
                <a:latin typeface="Frutiger 45 Light" pitchFamily="34" charset="0"/>
              </a:rPr>
              <a:t>2</a:t>
            </a:r>
          </a:p>
        </p:txBody>
      </p:sp>
      <p:sp>
        <p:nvSpPr>
          <p:cNvPr id="114853" name="SunflowerCircle1" hidden="1"/>
          <p:cNvSpPr>
            <a:spLocks noChangeArrowheads="1"/>
          </p:cNvSpPr>
          <p:nvPr/>
        </p:nvSpPr>
        <p:spPr bwMode="auto">
          <a:xfrm>
            <a:off x="-3486150" y="7358063"/>
            <a:ext cx="134937" cy="238125"/>
          </a:xfrm>
          <a:prstGeom prst="ellipse">
            <a:avLst/>
          </a:prstGeom>
          <a:solidFill>
            <a:srgbClr val="FFFFFF"/>
          </a:solidFill>
          <a:ln w="12700">
            <a:solidFill>
              <a:srgbClr val="FFCC11"/>
            </a:solidFill>
            <a:round/>
            <a:headEnd/>
            <a:tailEnd/>
          </a:ln>
          <a:effectLst/>
        </p:spPr>
        <p:txBody>
          <a:bodyPr wrap="none" lIns="0" tIns="0" rIns="0" bIns="0" anchor="ctr"/>
          <a:lstStyle/>
          <a:p>
            <a:pPr algn="ctr">
              <a:spcBef>
                <a:spcPct val="0"/>
              </a:spcBef>
            </a:pPr>
            <a:r>
              <a:rPr lang="en-US" sz="900" b="1" dirty="0">
                <a:solidFill>
                  <a:srgbClr val="000000"/>
                </a:solidFill>
                <a:latin typeface="Frutiger 45 Light" pitchFamily="34" charset="0"/>
              </a:rPr>
              <a:t>3</a:t>
            </a:r>
          </a:p>
        </p:txBody>
      </p:sp>
      <p:sp>
        <p:nvSpPr>
          <p:cNvPr id="114854" name="TangerineCircle1" hidden="1"/>
          <p:cNvSpPr>
            <a:spLocks noChangeArrowheads="1"/>
          </p:cNvSpPr>
          <p:nvPr/>
        </p:nvSpPr>
        <p:spPr bwMode="auto">
          <a:xfrm>
            <a:off x="-3486150" y="7818438"/>
            <a:ext cx="134937" cy="239712"/>
          </a:xfrm>
          <a:prstGeom prst="ellipse">
            <a:avLst/>
          </a:prstGeom>
          <a:solidFill>
            <a:srgbClr val="FFFFFF"/>
          </a:solidFill>
          <a:ln w="12700">
            <a:solidFill>
              <a:srgbClr val="FF7C2B"/>
            </a:solidFill>
            <a:round/>
            <a:headEnd/>
            <a:tailEnd/>
          </a:ln>
          <a:effectLst/>
        </p:spPr>
        <p:txBody>
          <a:bodyPr wrap="none" lIns="0" tIns="0" rIns="0" bIns="0" anchor="ctr"/>
          <a:lstStyle/>
          <a:p>
            <a:pPr algn="ctr">
              <a:spcBef>
                <a:spcPct val="0"/>
              </a:spcBef>
            </a:pPr>
            <a:r>
              <a:rPr lang="en-US" sz="900" b="1" dirty="0">
                <a:solidFill>
                  <a:srgbClr val="000000"/>
                </a:solidFill>
                <a:latin typeface="Frutiger 45 Light" pitchFamily="34" charset="0"/>
              </a:rPr>
              <a:t>4</a:t>
            </a:r>
          </a:p>
        </p:txBody>
      </p:sp>
      <p:sp>
        <p:nvSpPr>
          <p:cNvPr id="114855" name="OceanCircle1" hidden="1"/>
          <p:cNvSpPr>
            <a:spLocks noChangeArrowheads="1"/>
          </p:cNvSpPr>
          <p:nvPr/>
        </p:nvSpPr>
        <p:spPr bwMode="gray">
          <a:xfrm>
            <a:off x="-3486150" y="8269288"/>
            <a:ext cx="134937" cy="239712"/>
          </a:xfrm>
          <a:prstGeom prst="ellipse">
            <a:avLst/>
          </a:prstGeom>
          <a:solidFill>
            <a:srgbClr val="FFFFFF"/>
          </a:solidFill>
          <a:ln w="6350">
            <a:solidFill>
              <a:srgbClr val="265DCA"/>
            </a:solidFill>
            <a:round/>
            <a:headEnd/>
            <a:tailEnd/>
          </a:ln>
          <a:effectLst/>
        </p:spPr>
        <p:txBody>
          <a:bodyPr lIns="0" tIns="0" rIns="0" bIns="0" anchor="ctr"/>
          <a:lstStyle/>
          <a:p>
            <a:pPr algn="ctr">
              <a:spcBef>
                <a:spcPct val="0"/>
              </a:spcBef>
            </a:pPr>
            <a:r>
              <a:rPr lang="en-US" sz="900" b="1" dirty="0">
                <a:solidFill>
                  <a:srgbClr val="000000"/>
                </a:solidFill>
                <a:latin typeface="Frutiger 45 Light" pitchFamily="34" charset="0"/>
              </a:rPr>
              <a:t>5</a:t>
            </a:r>
          </a:p>
        </p:txBody>
      </p:sp>
      <p:sp>
        <p:nvSpPr>
          <p:cNvPr id="114856" name="ForestCircle2" hidden="1"/>
          <p:cNvSpPr>
            <a:spLocks noChangeAspect="1" noChangeArrowheads="1"/>
          </p:cNvSpPr>
          <p:nvPr/>
        </p:nvSpPr>
        <p:spPr bwMode="auto">
          <a:xfrm>
            <a:off x="-3289300" y="6459538"/>
            <a:ext cx="47625" cy="87312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B481"/>
            </a:solidFill>
            <a:round/>
            <a:headEnd/>
            <a:tailEnd/>
          </a:ln>
          <a:effectLst/>
        </p:spPr>
        <p:txBody>
          <a:bodyPr wrap="none" lIns="0" tIns="0" rIns="0" bIns="0" anchor="ctr"/>
          <a:lstStyle/>
          <a:p>
            <a:endParaRPr lang="en-US" dirty="0"/>
          </a:p>
        </p:txBody>
      </p:sp>
      <p:sp>
        <p:nvSpPr>
          <p:cNvPr id="114857" name="GrapeCircle2" hidden="1"/>
          <p:cNvSpPr>
            <a:spLocks noChangeAspect="1" noChangeArrowheads="1"/>
          </p:cNvSpPr>
          <p:nvPr/>
        </p:nvSpPr>
        <p:spPr bwMode="auto">
          <a:xfrm>
            <a:off x="-3289300" y="6935788"/>
            <a:ext cx="47625" cy="87312"/>
          </a:xfrm>
          <a:prstGeom prst="ellipse">
            <a:avLst/>
          </a:prstGeom>
          <a:solidFill>
            <a:srgbClr val="FFFFFF"/>
          </a:solidFill>
          <a:ln w="12700">
            <a:solidFill>
              <a:srgbClr val="4D3380"/>
            </a:solidFill>
            <a:round/>
            <a:headEnd/>
            <a:tailEnd/>
          </a:ln>
          <a:effectLst/>
        </p:spPr>
        <p:txBody>
          <a:bodyPr lIns="0" tIns="0" rIns="0" bIns="0" anchor="ctr"/>
          <a:lstStyle/>
          <a:p>
            <a:endParaRPr lang="en-US" dirty="0"/>
          </a:p>
        </p:txBody>
      </p:sp>
      <p:sp>
        <p:nvSpPr>
          <p:cNvPr id="114858" name="SunflowerCircle2" hidden="1"/>
          <p:cNvSpPr>
            <a:spLocks noChangeAspect="1" noChangeArrowheads="1"/>
          </p:cNvSpPr>
          <p:nvPr/>
        </p:nvSpPr>
        <p:spPr bwMode="auto">
          <a:xfrm>
            <a:off x="-3289300" y="7435850"/>
            <a:ext cx="47625" cy="87313"/>
          </a:xfrm>
          <a:prstGeom prst="ellipse">
            <a:avLst/>
          </a:prstGeom>
          <a:solidFill>
            <a:srgbClr val="FFFFFF"/>
          </a:solidFill>
          <a:ln w="12700">
            <a:solidFill>
              <a:srgbClr val="FFCC11"/>
            </a:solidFill>
            <a:round/>
            <a:headEnd/>
            <a:tailEnd/>
          </a:ln>
          <a:effectLst/>
        </p:spPr>
        <p:txBody>
          <a:bodyPr wrap="none" lIns="0" tIns="0" rIns="0" bIns="0" anchor="ctr"/>
          <a:lstStyle/>
          <a:p>
            <a:endParaRPr lang="en-US" dirty="0"/>
          </a:p>
        </p:txBody>
      </p:sp>
      <p:sp>
        <p:nvSpPr>
          <p:cNvPr id="114859" name="TangerineCircle2" hidden="1"/>
          <p:cNvSpPr>
            <a:spLocks noChangeAspect="1" noChangeArrowheads="1"/>
          </p:cNvSpPr>
          <p:nvPr/>
        </p:nvSpPr>
        <p:spPr bwMode="auto">
          <a:xfrm>
            <a:off x="-3289300" y="7894638"/>
            <a:ext cx="47625" cy="87312"/>
          </a:xfrm>
          <a:prstGeom prst="ellipse">
            <a:avLst/>
          </a:prstGeom>
          <a:solidFill>
            <a:srgbClr val="FFFFFF"/>
          </a:solidFill>
          <a:ln w="12700">
            <a:solidFill>
              <a:srgbClr val="FF7C2B"/>
            </a:solidFill>
            <a:round/>
            <a:headEnd/>
            <a:tailEnd/>
          </a:ln>
          <a:effectLst/>
        </p:spPr>
        <p:txBody>
          <a:bodyPr wrap="none" lIns="0" tIns="0" rIns="0" bIns="0" anchor="ctr"/>
          <a:lstStyle/>
          <a:p>
            <a:endParaRPr lang="en-US" dirty="0"/>
          </a:p>
        </p:txBody>
      </p:sp>
      <p:sp>
        <p:nvSpPr>
          <p:cNvPr id="114860" name="OceanCircle2" hidden="1"/>
          <p:cNvSpPr>
            <a:spLocks noChangeAspect="1" noChangeArrowheads="1"/>
          </p:cNvSpPr>
          <p:nvPr/>
        </p:nvSpPr>
        <p:spPr bwMode="gray">
          <a:xfrm>
            <a:off x="-3289300" y="8348663"/>
            <a:ext cx="47625" cy="85725"/>
          </a:xfrm>
          <a:prstGeom prst="ellipse">
            <a:avLst/>
          </a:prstGeom>
          <a:solidFill>
            <a:srgbClr val="FFFFFF"/>
          </a:solidFill>
          <a:ln w="6350">
            <a:solidFill>
              <a:srgbClr val="265DCA"/>
            </a:solidFill>
            <a:round/>
            <a:headEnd/>
            <a:tailEnd/>
          </a:ln>
          <a:effectLst/>
        </p:spPr>
        <p:txBody>
          <a:bodyPr lIns="0" tIns="0" rIns="0" bIns="0" anchor="ctr"/>
          <a:lstStyle/>
          <a:p>
            <a:endParaRPr lang="en-US" dirty="0"/>
          </a:p>
        </p:txBody>
      </p:sp>
      <p:sp>
        <p:nvSpPr>
          <p:cNvPr id="114861" name="SteelCircle1" hidden="1"/>
          <p:cNvSpPr>
            <a:spLocks noChangeArrowheads="1"/>
          </p:cNvSpPr>
          <p:nvPr/>
        </p:nvSpPr>
        <p:spPr bwMode="auto">
          <a:xfrm>
            <a:off x="-3486150" y="8801100"/>
            <a:ext cx="134937" cy="239713"/>
          </a:xfrm>
          <a:prstGeom prst="ellipse">
            <a:avLst/>
          </a:prstGeom>
          <a:solidFill>
            <a:srgbClr val="FFFFFF"/>
          </a:solidFill>
          <a:ln w="12700">
            <a:solidFill>
              <a:srgbClr val="969696"/>
            </a:solidFill>
            <a:round/>
            <a:headEnd/>
            <a:tailEnd/>
          </a:ln>
          <a:effectLst/>
        </p:spPr>
        <p:txBody>
          <a:bodyPr lIns="0" tIns="0" rIns="0" bIns="0" anchor="ctr"/>
          <a:lstStyle/>
          <a:p>
            <a:pPr algn="ctr">
              <a:spcBef>
                <a:spcPct val="0"/>
              </a:spcBef>
            </a:pPr>
            <a:r>
              <a:rPr lang="en-US" sz="900" b="1" dirty="0">
                <a:solidFill>
                  <a:srgbClr val="000000"/>
                </a:solidFill>
                <a:latin typeface="Frutiger 45 Light" pitchFamily="34" charset="0"/>
              </a:rPr>
              <a:t>6</a:t>
            </a:r>
          </a:p>
        </p:txBody>
      </p:sp>
      <p:sp>
        <p:nvSpPr>
          <p:cNvPr id="114862" name="SteelCircle2" hidden="1"/>
          <p:cNvSpPr>
            <a:spLocks noChangeAspect="1" noChangeArrowheads="1"/>
          </p:cNvSpPr>
          <p:nvPr/>
        </p:nvSpPr>
        <p:spPr bwMode="auto">
          <a:xfrm>
            <a:off x="-3289300" y="8877300"/>
            <a:ext cx="47625" cy="87313"/>
          </a:xfrm>
          <a:prstGeom prst="ellipse">
            <a:avLst/>
          </a:prstGeom>
          <a:solidFill>
            <a:srgbClr val="FFFFFF"/>
          </a:solidFill>
          <a:ln w="12700">
            <a:solidFill>
              <a:srgbClr val="969696"/>
            </a:solidFill>
            <a:round/>
            <a:headEnd/>
            <a:tailEnd/>
          </a:ln>
          <a:effectLst/>
        </p:spPr>
        <p:txBody>
          <a:bodyPr lIns="0" tIns="0" rIns="0" bIns="0" anchor="ctr"/>
          <a:lstStyle/>
          <a:p>
            <a:endParaRPr lang="en-US" dirty="0"/>
          </a:p>
        </p:txBody>
      </p:sp>
      <p:sp>
        <p:nvSpPr>
          <p:cNvPr id="114863" name="ForestSquare1" hidden="1"/>
          <p:cNvSpPr>
            <a:spLocks noChangeArrowheads="1"/>
          </p:cNvSpPr>
          <p:nvPr/>
        </p:nvSpPr>
        <p:spPr bwMode="auto">
          <a:xfrm>
            <a:off x="-2743200" y="6383338"/>
            <a:ext cx="134937" cy="239712"/>
          </a:xfrm>
          <a:prstGeom prst="rect">
            <a:avLst/>
          </a:prstGeom>
          <a:solidFill>
            <a:srgbClr val="FFFFFF"/>
          </a:solidFill>
          <a:ln w="12700">
            <a:solidFill>
              <a:srgbClr val="00B481"/>
            </a:solidFill>
            <a:miter lim="800000"/>
            <a:headEnd/>
            <a:tailEnd/>
          </a:ln>
          <a:effectLst/>
        </p:spPr>
        <p:txBody>
          <a:bodyPr wrap="none" lIns="0" tIns="0" rIns="0" bIns="0" anchor="ctr"/>
          <a:lstStyle/>
          <a:p>
            <a:pPr algn="ctr">
              <a:spcBef>
                <a:spcPct val="0"/>
              </a:spcBef>
            </a:pPr>
            <a:r>
              <a:rPr lang="en-US" sz="900" b="1" dirty="0">
                <a:solidFill>
                  <a:srgbClr val="000000"/>
                </a:solidFill>
                <a:latin typeface="Frutiger 45 Light" pitchFamily="34" charset="0"/>
              </a:rPr>
              <a:t>1</a:t>
            </a:r>
          </a:p>
        </p:txBody>
      </p:sp>
      <p:sp>
        <p:nvSpPr>
          <p:cNvPr id="114864" name="GrapeSquare1" hidden="1"/>
          <p:cNvSpPr>
            <a:spLocks noChangeArrowheads="1"/>
          </p:cNvSpPr>
          <p:nvPr/>
        </p:nvSpPr>
        <p:spPr bwMode="auto">
          <a:xfrm>
            <a:off x="-2743200" y="6862763"/>
            <a:ext cx="134937" cy="238125"/>
          </a:xfrm>
          <a:prstGeom prst="rect">
            <a:avLst/>
          </a:prstGeom>
          <a:solidFill>
            <a:srgbClr val="FFFFFF"/>
          </a:solidFill>
          <a:ln w="12700">
            <a:solidFill>
              <a:srgbClr val="4D3380"/>
            </a:solidFill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>
              <a:spcBef>
                <a:spcPct val="0"/>
              </a:spcBef>
            </a:pPr>
            <a:r>
              <a:rPr lang="en-US" sz="900" b="1" dirty="0">
                <a:solidFill>
                  <a:srgbClr val="000000"/>
                </a:solidFill>
                <a:latin typeface="Frutiger 45 Light" pitchFamily="34" charset="0"/>
              </a:rPr>
              <a:t>2</a:t>
            </a:r>
          </a:p>
        </p:txBody>
      </p:sp>
      <p:sp>
        <p:nvSpPr>
          <p:cNvPr id="114865" name="SunflowerSquare1" hidden="1"/>
          <p:cNvSpPr>
            <a:spLocks noChangeArrowheads="1"/>
          </p:cNvSpPr>
          <p:nvPr/>
        </p:nvSpPr>
        <p:spPr bwMode="auto">
          <a:xfrm>
            <a:off x="-2743200" y="7361238"/>
            <a:ext cx="134937" cy="239712"/>
          </a:xfrm>
          <a:prstGeom prst="rect">
            <a:avLst/>
          </a:prstGeom>
          <a:solidFill>
            <a:srgbClr val="FFFFFF"/>
          </a:solidFill>
          <a:ln w="12700">
            <a:solidFill>
              <a:srgbClr val="FFCC11"/>
            </a:solidFill>
            <a:miter lim="800000"/>
            <a:headEnd/>
            <a:tailEnd/>
          </a:ln>
          <a:effectLst/>
        </p:spPr>
        <p:txBody>
          <a:bodyPr wrap="none" lIns="0" tIns="0" rIns="0" bIns="0" anchor="ctr"/>
          <a:lstStyle/>
          <a:p>
            <a:pPr algn="ctr">
              <a:spcBef>
                <a:spcPct val="0"/>
              </a:spcBef>
            </a:pPr>
            <a:r>
              <a:rPr lang="en-US" sz="900" b="1" dirty="0">
                <a:solidFill>
                  <a:srgbClr val="000000"/>
                </a:solidFill>
                <a:latin typeface="Frutiger 45 Light" pitchFamily="34" charset="0"/>
              </a:rPr>
              <a:t>3</a:t>
            </a:r>
          </a:p>
        </p:txBody>
      </p:sp>
      <p:sp>
        <p:nvSpPr>
          <p:cNvPr id="114866" name="TangerineSquare1" hidden="1"/>
          <p:cNvSpPr>
            <a:spLocks noChangeArrowheads="1"/>
          </p:cNvSpPr>
          <p:nvPr/>
        </p:nvSpPr>
        <p:spPr bwMode="auto">
          <a:xfrm>
            <a:off x="-2743200" y="7821613"/>
            <a:ext cx="134937" cy="238125"/>
          </a:xfrm>
          <a:prstGeom prst="rect">
            <a:avLst/>
          </a:prstGeom>
          <a:solidFill>
            <a:srgbClr val="FFFFFF"/>
          </a:solidFill>
          <a:ln w="12700">
            <a:solidFill>
              <a:srgbClr val="FF7C2B"/>
            </a:solidFill>
            <a:miter lim="800000"/>
            <a:headEnd/>
            <a:tailEnd/>
          </a:ln>
          <a:effectLst/>
        </p:spPr>
        <p:txBody>
          <a:bodyPr wrap="none" lIns="0" tIns="0" rIns="0" bIns="0" anchor="ctr"/>
          <a:lstStyle/>
          <a:p>
            <a:pPr algn="ctr">
              <a:spcBef>
                <a:spcPct val="0"/>
              </a:spcBef>
            </a:pPr>
            <a:r>
              <a:rPr lang="en-US" sz="900" b="1" dirty="0">
                <a:solidFill>
                  <a:srgbClr val="000000"/>
                </a:solidFill>
                <a:latin typeface="Frutiger 45 Light" pitchFamily="34" charset="0"/>
              </a:rPr>
              <a:t>4</a:t>
            </a:r>
          </a:p>
        </p:txBody>
      </p:sp>
      <p:sp>
        <p:nvSpPr>
          <p:cNvPr id="114867" name="OceanSquare1" hidden="1"/>
          <p:cNvSpPr>
            <a:spLocks noChangeArrowheads="1"/>
          </p:cNvSpPr>
          <p:nvPr/>
        </p:nvSpPr>
        <p:spPr bwMode="gray">
          <a:xfrm>
            <a:off x="-2743200" y="8272463"/>
            <a:ext cx="134937" cy="238125"/>
          </a:xfrm>
          <a:prstGeom prst="rect">
            <a:avLst/>
          </a:prstGeom>
          <a:solidFill>
            <a:srgbClr val="FFFFFF"/>
          </a:solidFill>
          <a:ln w="6350">
            <a:solidFill>
              <a:srgbClr val="265DCA"/>
            </a:solidFill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>
              <a:spcBef>
                <a:spcPct val="0"/>
              </a:spcBef>
            </a:pPr>
            <a:r>
              <a:rPr lang="en-US" sz="900" b="1" dirty="0">
                <a:solidFill>
                  <a:srgbClr val="000000"/>
                </a:solidFill>
                <a:latin typeface="Frutiger 45 Light" pitchFamily="34" charset="0"/>
              </a:rPr>
              <a:t>5</a:t>
            </a:r>
          </a:p>
        </p:txBody>
      </p:sp>
      <p:sp>
        <p:nvSpPr>
          <p:cNvPr id="114868" name="ForestSquare2" hidden="1"/>
          <p:cNvSpPr>
            <a:spLocks noChangeAspect="1" noChangeArrowheads="1"/>
          </p:cNvSpPr>
          <p:nvPr/>
        </p:nvSpPr>
        <p:spPr bwMode="auto">
          <a:xfrm>
            <a:off x="-2514600" y="6459538"/>
            <a:ext cx="49212" cy="87312"/>
          </a:xfrm>
          <a:prstGeom prst="rect">
            <a:avLst/>
          </a:prstGeom>
          <a:solidFill>
            <a:srgbClr val="FFFFFF"/>
          </a:solidFill>
          <a:ln w="12700">
            <a:solidFill>
              <a:srgbClr val="00B481"/>
            </a:solidFill>
            <a:miter lim="800000"/>
            <a:headEnd/>
            <a:tailEnd/>
          </a:ln>
          <a:effectLst/>
        </p:spPr>
        <p:txBody>
          <a:bodyPr wrap="none" lIns="0" tIns="0" rIns="0" bIns="0" anchor="ctr"/>
          <a:lstStyle/>
          <a:p>
            <a:endParaRPr lang="en-US" dirty="0"/>
          </a:p>
        </p:txBody>
      </p:sp>
      <p:sp>
        <p:nvSpPr>
          <p:cNvPr id="114869" name="GrapeSquare2" hidden="1"/>
          <p:cNvSpPr>
            <a:spLocks noChangeAspect="1" noChangeArrowheads="1"/>
          </p:cNvSpPr>
          <p:nvPr/>
        </p:nvSpPr>
        <p:spPr bwMode="auto">
          <a:xfrm>
            <a:off x="-2514600" y="6935788"/>
            <a:ext cx="49212" cy="87312"/>
          </a:xfrm>
          <a:prstGeom prst="rect">
            <a:avLst/>
          </a:prstGeom>
          <a:solidFill>
            <a:srgbClr val="FFFFFF"/>
          </a:solidFill>
          <a:ln w="12700">
            <a:solidFill>
              <a:srgbClr val="4D3380"/>
            </a:solidFill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endParaRPr lang="en-US" dirty="0"/>
          </a:p>
        </p:txBody>
      </p:sp>
      <p:sp>
        <p:nvSpPr>
          <p:cNvPr id="114870" name="SunflowerSquare2" hidden="1"/>
          <p:cNvSpPr>
            <a:spLocks noChangeAspect="1" noChangeArrowheads="1"/>
          </p:cNvSpPr>
          <p:nvPr/>
        </p:nvSpPr>
        <p:spPr bwMode="auto">
          <a:xfrm>
            <a:off x="-2514600" y="7435850"/>
            <a:ext cx="49212" cy="87313"/>
          </a:xfrm>
          <a:prstGeom prst="rect">
            <a:avLst/>
          </a:prstGeom>
          <a:solidFill>
            <a:srgbClr val="FFFFFF"/>
          </a:solidFill>
          <a:ln w="12700">
            <a:solidFill>
              <a:srgbClr val="FFCC11"/>
            </a:solidFill>
            <a:miter lim="800000"/>
            <a:headEnd/>
            <a:tailEnd/>
          </a:ln>
          <a:effectLst/>
        </p:spPr>
        <p:txBody>
          <a:bodyPr wrap="none" lIns="0" tIns="0" rIns="0" bIns="0" anchor="ctr"/>
          <a:lstStyle/>
          <a:p>
            <a:endParaRPr lang="en-US" dirty="0"/>
          </a:p>
        </p:txBody>
      </p:sp>
      <p:sp>
        <p:nvSpPr>
          <p:cNvPr id="114871" name="TangerineSquare2" hidden="1"/>
          <p:cNvSpPr>
            <a:spLocks noChangeAspect="1" noChangeArrowheads="1"/>
          </p:cNvSpPr>
          <p:nvPr/>
        </p:nvSpPr>
        <p:spPr bwMode="auto">
          <a:xfrm>
            <a:off x="-2514600" y="7894638"/>
            <a:ext cx="47625" cy="87312"/>
          </a:xfrm>
          <a:prstGeom prst="rect">
            <a:avLst/>
          </a:prstGeom>
          <a:solidFill>
            <a:srgbClr val="FFFFFF"/>
          </a:solidFill>
          <a:ln w="12700">
            <a:solidFill>
              <a:srgbClr val="FF7C2B"/>
            </a:solidFill>
            <a:miter lim="800000"/>
            <a:headEnd/>
            <a:tailEnd/>
          </a:ln>
          <a:effectLst/>
        </p:spPr>
        <p:txBody>
          <a:bodyPr wrap="none" lIns="0" tIns="0" rIns="0" bIns="0" anchor="ctr"/>
          <a:lstStyle/>
          <a:p>
            <a:endParaRPr lang="en-US" dirty="0"/>
          </a:p>
        </p:txBody>
      </p:sp>
      <p:sp>
        <p:nvSpPr>
          <p:cNvPr id="114872" name="OceanSquare2" hidden="1"/>
          <p:cNvSpPr>
            <a:spLocks noChangeAspect="1" noChangeArrowheads="1"/>
          </p:cNvSpPr>
          <p:nvPr/>
        </p:nvSpPr>
        <p:spPr bwMode="gray">
          <a:xfrm>
            <a:off x="-2514600" y="8348663"/>
            <a:ext cx="49212" cy="85725"/>
          </a:xfrm>
          <a:prstGeom prst="rect">
            <a:avLst/>
          </a:prstGeom>
          <a:solidFill>
            <a:srgbClr val="FFFFFF"/>
          </a:solidFill>
          <a:ln w="6350">
            <a:solidFill>
              <a:srgbClr val="265DCA"/>
            </a:solidFill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endParaRPr lang="en-US" dirty="0"/>
          </a:p>
        </p:txBody>
      </p:sp>
      <p:sp>
        <p:nvSpPr>
          <p:cNvPr id="114873" name="SteelSquare1" hidden="1"/>
          <p:cNvSpPr>
            <a:spLocks noChangeArrowheads="1"/>
          </p:cNvSpPr>
          <p:nvPr/>
        </p:nvSpPr>
        <p:spPr bwMode="auto">
          <a:xfrm>
            <a:off x="-2743200" y="8802688"/>
            <a:ext cx="134937" cy="239712"/>
          </a:xfrm>
          <a:prstGeom prst="rect">
            <a:avLst/>
          </a:prstGeom>
          <a:solidFill>
            <a:srgbClr val="FFFFFF"/>
          </a:solidFill>
          <a:ln w="12700">
            <a:solidFill>
              <a:srgbClr val="969696"/>
            </a:solidFill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>
              <a:spcBef>
                <a:spcPct val="0"/>
              </a:spcBef>
            </a:pPr>
            <a:r>
              <a:rPr lang="en-US" sz="900" b="1" dirty="0">
                <a:solidFill>
                  <a:srgbClr val="000000"/>
                </a:solidFill>
                <a:latin typeface="Frutiger 45 Light" pitchFamily="34" charset="0"/>
              </a:rPr>
              <a:t>6</a:t>
            </a:r>
          </a:p>
        </p:txBody>
      </p:sp>
      <p:sp>
        <p:nvSpPr>
          <p:cNvPr id="114874" name="SteelSquare2" hidden="1"/>
          <p:cNvSpPr>
            <a:spLocks noChangeAspect="1" noChangeArrowheads="1"/>
          </p:cNvSpPr>
          <p:nvPr/>
        </p:nvSpPr>
        <p:spPr bwMode="auto">
          <a:xfrm>
            <a:off x="-2514600" y="8877300"/>
            <a:ext cx="49212" cy="87313"/>
          </a:xfrm>
          <a:prstGeom prst="rect">
            <a:avLst/>
          </a:prstGeom>
          <a:solidFill>
            <a:srgbClr val="FFFFFF"/>
          </a:solidFill>
          <a:ln w="12700">
            <a:solidFill>
              <a:srgbClr val="969696"/>
            </a:solidFill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endParaRPr lang="en-US" dirty="0"/>
          </a:p>
        </p:txBody>
      </p:sp>
      <p:sp>
        <p:nvSpPr>
          <p:cNvPr id="114875" name="LimeDiamond1" hidden="1"/>
          <p:cNvSpPr>
            <a:spLocks noChangeArrowheads="1"/>
          </p:cNvSpPr>
          <p:nvPr/>
        </p:nvSpPr>
        <p:spPr bwMode="auto">
          <a:xfrm>
            <a:off x="-4857750" y="2641600"/>
            <a:ext cx="809625" cy="1439863"/>
          </a:xfrm>
          <a:prstGeom prst="diamond">
            <a:avLst/>
          </a:prstGeom>
          <a:solidFill>
            <a:srgbClr val="DBFEBC"/>
          </a:solidFill>
          <a:ln w="12700">
            <a:solidFill>
              <a:srgbClr val="00B481"/>
            </a:solidFill>
            <a:miter lim="800000"/>
            <a:headEnd/>
            <a:tailEnd/>
          </a:ln>
          <a:effectLst/>
        </p:spPr>
        <p:txBody>
          <a:bodyPr wrap="none" lIns="0" tIns="0" rIns="0" bIns="0" anchor="ctr"/>
          <a:lstStyle/>
          <a:p>
            <a:pPr algn="ctr">
              <a:spcBef>
                <a:spcPct val="0"/>
              </a:spcBef>
            </a:pPr>
            <a:r>
              <a:rPr lang="en-US" sz="4800" b="1" dirty="0">
                <a:solidFill>
                  <a:srgbClr val="000000"/>
                </a:solidFill>
                <a:latin typeface="Frutiger 45 Light" pitchFamily="34" charset="0"/>
              </a:rPr>
              <a:t>1</a:t>
            </a:r>
          </a:p>
        </p:txBody>
      </p:sp>
      <p:sp>
        <p:nvSpPr>
          <p:cNvPr id="114876" name="LavenderDiamond1" hidden="1"/>
          <p:cNvSpPr>
            <a:spLocks noChangeArrowheads="1"/>
          </p:cNvSpPr>
          <p:nvPr/>
        </p:nvSpPr>
        <p:spPr bwMode="auto">
          <a:xfrm>
            <a:off x="-4857750" y="3119438"/>
            <a:ext cx="809625" cy="1439862"/>
          </a:xfrm>
          <a:prstGeom prst="diamond">
            <a:avLst/>
          </a:prstGeom>
          <a:solidFill>
            <a:srgbClr val="D7CDEB"/>
          </a:solidFill>
          <a:ln w="12700">
            <a:solidFill>
              <a:srgbClr val="4D3380"/>
            </a:solidFill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>
              <a:spcBef>
                <a:spcPct val="0"/>
              </a:spcBef>
            </a:pPr>
            <a:r>
              <a:rPr lang="en-US" sz="4800" b="1" dirty="0">
                <a:solidFill>
                  <a:srgbClr val="000000"/>
                </a:solidFill>
                <a:latin typeface="Frutiger 45 Light" pitchFamily="34" charset="0"/>
              </a:rPr>
              <a:t>2</a:t>
            </a:r>
          </a:p>
        </p:txBody>
      </p:sp>
      <p:sp>
        <p:nvSpPr>
          <p:cNvPr id="114877" name="LemonDiamond1" hidden="1"/>
          <p:cNvSpPr>
            <a:spLocks noChangeArrowheads="1"/>
          </p:cNvSpPr>
          <p:nvPr/>
        </p:nvSpPr>
        <p:spPr bwMode="auto">
          <a:xfrm>
            <a:off x="-4857750" y="3619500"/>
            <a:ext cx="809625" cy="1439863"/>
          </a:xfrm>
          <a:prstGeom prst="diamond">
            <a:avLst/>
          </a:prstGeom>
          <a:solidFill>
            <a:srgbClr val="FFF5AD"/>
          </a:solidFill>
          <a:ln w="12700">
            <a:solidFill>
              <a:srgbClr val="FFCC11"/>
            </a:solidFill>
            <a:miter lim="800000"/>
            <a:headEnd/>
            <a:tailEnd/>
          </a:ln>
          <a:effectLst/>
        </p:spPr>
        <p:txBody>
          <a:bodyPr wrap="none" lIns="0" tIns="0" rIns="0" bIns="0" anchor="ctr"/>
          <a:lstStyle/>
          <a:p>
            <a:pPr algn="ctr">
              <a:spcBef>
                <a:spcPct val="0"/>
              </a:spcBef>
            </a:pPr>
            <a:r>
              <a:rPr lang="en-US" sz="4800" b="1" dirty="0">
                <a:solidFill>
                  <a:srgbClr val="000000"/>
                </a:solidFill>
                <a:latin typeface="Frutiger 45 Light" pitchFamily="34" charset="0"/>
              </a:rPr>
              <a:t>3</a:t>
            </a:r>
          </a:p>
        </p:txBody>
      </p:sp>
      <p:sp>
        <p:nvSpPr>
          <p:cNvPr id="114878" name="PeachDiamond1" hidden="1"/>
          <p:cNvSpPr>
            <a:spLocks noChangeArrowheads="1"/>
          </p:cNvSpPr>
          <p:nvPr/>
        </p:nvSpPr>
        <p:spPr bwMode="auto">
          <a:xfrm>
            <a:off x="-4857750" y="4078288"/>
            <a:ext cx="809625" cy="1439862"/>
          </a:xfrm>
          <a:prstGeom prst="diamond">
            <a:avLst/>
          </a:prstGeom>
          <a:solidFill>
            <a:srgbClr val="FFB385"/>
          </a:solidFill>
          <a:ln w="12700">
            <a:solidFill>
              <a:srgbClr val="FF7C2B"/>
            </a:solidFill>
            <a:miter lim="800000"/>
            <a:headEnd/>
            <a:tailEnd/>
          </a:ln>
          <a:effectLst/>
        </p:spPr>
        <p:txBody>
          <a:bodyPr wrap="none" lIns="0" tIns="0" rIns="0" bIns="0" anchor="ctr"/>
          <a:lstStyle/>
          <a:p>
            <a:pPr algn="ctr">
              <a:spcBef>
                <a:spcPct val="0"/>
              </a:spcBef>
            </a:pPr>
            <a:r>
              <a:rPr lang="en-US" sz="4800" b="1" dirty="0">
                <a:solidFill>
                  <a:srgbClr val="000000"/>
                </a:solidFill>
                <a:latin typeface="Frutiger 45 Light" pitchFamily="34" charset="0"/>
              </a:rPr>
              <a:t>4</a:t>
            </a:r>
          </a:p>
        </p:txBody>
      </p:sp>
      <p:sp>
        <p:nvSpPr>
          <p:cNvPr id="114879" name="IceDiamond1" hidden="1"/>
          <p:cNvSpPr>
            <a:spLocks noChangeArrowheads="1"/>
          </p:cNvSpPr>
          <p:nvPr/>
        </p:nvSpPr>
        <p:spPr bwMode="gray">
          <a:xfrm>
            <a:off x="-4857750" y="4529138"/>
            <a:ext cx="809625" cy="1439862"/>
          </a:xfrm>
          <a:prstGeom prst="diamond">
            <a:avLst/>
          </a:prstGeom>
          <a:solidFill>
            <a:srgbClr val="DDF2FA"/>
          </a:solidFill>
          <a:ln w="6350">
            <a:solidFill>
              <a:srgbClr val="265DCA"/>
            </a:solidFill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>
              <a:spcBef>
                <a:spcPct val="0"/>
              </a:spcBef>
            </a:pPr>
            <a:r>
              <a:rPr lang="en-US" sz="4800" b="1" dirty="0">
                <a:solidFill>
                  <a:srgbClr val="000000"/>
                </a:solidFill>
                <a:latin typeface="Frutiger 45 Light" pitchFamily="34" charset="0"/>
              </a:rPr>
              <a:t>5</a:t>
            </a:r>
          </a:p>
        </p:txBody>
      </p:sp>
      <p:sp>
        <p:nvSpPr>
          <p:cNvPr id="114880" name="LimeDiamond2" hidden="1"/>
          <p:cNvSpPr>
            <a:spLocks noChangeAspect="1" noChangeArrowheads="1"/>
          </p:cNvSpPr>
          <p:nvPr/>
        </p:nvSpPr>
        <p:spPr bwMode="auto">
          <a:xfrm>
            <a:off x="-4000500" y="3411538"/>
            <a:ext cx="161925" cy="288925"/>
          </a:xfrm>
          <a:prstGeom prst="diamond">
            <a:avLst/>
          </a:prstGeom>
          <a:solidFill>
            <a:srgbClr val="DBFEBC"/>
          </a:solidFill>
          <a:ln w="12700">
            <a:solidFill>
              <a:srgbClr val="00B481"/>
            </a:solidFill>
            <a:miter lim="800000"/>
            <a:headEnd/>
            <a:tailEnd/>
          </a:ln>
          <a:effectLst/>
        </p:spPr>
        <p:txBody>
          <a:bodyPr wrap="none" lIns="0" tIns="0" rIns="0" bIns="0" anchor="ctr"/>
          <a:lstStyle/>
          <a:p>
            <a:endParaRPr lang="en-US" dirty="0"/>
          </a:p>
        </p:txBody>
      </p:sp>
      <p:sp>
        <p:nvSpPr>
          <p:cNvPr id="114881" name="LavenderDiamond2" hidden="1"/>
          <p:cNvSpPr>
            <a:spLocks noChangeAspect="1" noChangeArrowheads="1"/>
          </p:cNvSpPr>
          <p:nvPr/>
        </p:nvSpPr>
        <p:spPr bwMode="auto">
          <a:xfrm>
            <a:off x="-4000500" y="3887788"/>
            <a:ext cx="161925" cy="288925"/>
          </a:xfrm>
          <a:prstGeom prst="diamond">
            <a:avLst/>
          </a:prstGeom>
          <a:solidFill>
            <a:srgbClr val="D7CDEB"/>
          </a:solidFill>
          <a:ln w="12700">
            <a:solidFill>
              <a:srgbClr val="4D3380"/>
            </a:solidFill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endParaRPr lang="en-US" dirty="0"/>
          </a:p>
        </p:txBody>
      </p:sp>
      <p:sp>
        <p:nvSpPr>
          <p:cNvPr id="114882" name="LemonDiamond2" hidden="1"/>
          <p:cNvSpPr>
            <a:spLocks noChangeAspect="1" noChangeArrowheads="1"/>
          </p:cNvSpPr>
          <p:nvPr/>
        </p:nvSpPr>
        <p:spPr bwMode="auto">
          <a:xfrm>
            <a:off x="-4000500" y="4387850"/>
            <a:ext cx="161925" cy="287338"/>
          </a:xfrm>
          <a:prstGeom prst="diamond">
            <a:avLst/>
          </a:prstGeom>
          <a:solidFill>
            <a:srgbClr val="FFF5AD"/>
          </a:solidFill>
          <a:ln w="12700">
            <a:solidFill>
              <a:srgbClr val="FFCC11"/>
            </a:solidFill>
            <a:miter lim="800000"/>
            <a:headEnd/>
            <a:tailEnd/>
          </a:ln>
          <a:effectLst/>
        </p:spPr>
        <p:txBody>
          <a:bodyPr wrap="none" lIns="0" tIns="0" rIns="0" bIns="0" anchor="ctr"/>
          <a:lstStyle/>
          <a:p>
            <a:endParaRPr lang="en-US" dirty="0"/>
          </a:p>
        </p:txBody>
      </p:sp>
      <p:sp>
        <p:nvSpPr>
          <p:cNvPr id="114883" name="PeachDiamond2" hidden="1"/>
          <p:cNvSpPr>
            <a:spLocks noChangeAspect="1" noChangeArrowheads="1"/>
          </p:cNvSpPr>
          <p:nvPr/>
        </p:nvSpPr>
        <p:spPr bwMode="auto">
          <a:xfrm>
            <a:off x="-4000500" y="4846638"/>
            <a:ext cx="161925" cy="295275"/>
          </a:xfrm>
          <a:prstGeom prst="diamond">
            <a:avLst/>
          </a:prstGeom>
          <a:solidFill>
            <a:srgbClr val="FFB385"/>
          </a:solidFill>
          <a:ln w="12700">
            <a:solidFill>
              <a:srgbClr val="FF7C2B"/>
            </a:solidFill>
            <a:miter lim="800000"/>
            <a:headEnd/>
            <a:tailEnd/>
          </a:ln>
          <a:effectLst/>
        </p:spPr>
        <p:txBody>
          <a:bodyPr wrap="none" lIns="0" tIns="0" rIns="0" bIns="0" anchor="ctr"/>
          <a:lstStyle/>
          <a:p>
            <a:endParaRPr lang="en-US" dirty="0"/>
          </a:p>
        </p:txBody>
      </p:sp>
      <p:sp>
        <p:nvSpPr>
          <p:cNvPr id="114884" name="IceDiamond2" hidden="1"/>
          <p:cNvSpPr>
            <a:spLocks noChangeAspect="1" noChangeArrowheads="1"/>
          </p:cNvSpPr>
          <p:nvPr/>
        </p:nvSpPr>
        <p:spPr bwMode="gray">
          <a:xfrm>
            <a:off x="-4000500" y="5300663"/>
            <a:ext cx="161925" cy="287337"/>
          </a:xfrm>
          <a:prstGeom prst="diamond">
            <a:avLst/>
          </a:prstGeom>
          <a:solidFill>
            <a:srgbClr val="DDF2FA"/>
          </a:solidFill>
          <a:ln w="6350">
            <a:solidFill>
              <a:srgbClr val="265DCA"/>
            </a:solidFill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endParaRPr lang="en-US" dirty="0"/>
          </a:p>
        </p:txBody>
      </p:sp>
      <p:sp>
        <p:nvSpPr>
          <p:cNvPr id="114885" name="ChromeDiamond1" hidden="1"/>
          <p:cNvSpPr>
            <a:spLocks noChangeArrowheads="1"/>
          </p:cNvSpPr>
          <p:nvPr/>
        </p:nvSpPr>
        <p:spPr bwMode="auto">
          <a:xfrm>
            <a:off x="-4857750" y="5060950"/>
            <a:ext cx="809625" cy="1439863"/>
          </a:xfrm>
          <a:prstGeom prst="diamond">
            <a:avLst/>
          </a:prstGeom>
          <a:solidFill>
            <a:srgbClr val="E6E6E6"/>
          </a:solidFill>
          <a:ln w="12700">
            <a:solidFill>
              <a:srgbClr val="969696"/>
            </a:solidFill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>
              <a:spcBef>
                <a:spcPct val="0"/>
              </a:spcBef>
            </a:pPr>
            <a:r>
              <a:rPr lang="en-US" sz="4800" b="1" dirty="0">
                <a:solidFill>
                  <a:srgbClr val="000000"/>
                </a:solidFill>
                <a:latin typeface="Frutiger 45 Light" pitchFamily="34" charset="0"/>
              </a:rPr>
              <a:t>6</a:t>
            </a:r>
          </a:p>
        </p:txBody>
      </p:sp>
      <p:sp>
        <p:nvSpPr>
          <p:cNvPr id="114886" name="ChromeDiamond2" hidden="1"/>
          <p:cNvSpPr>
            <a:spLocks noChangeAspect="1" noChangeArrowheads="1"/>
          </p:cNvSpPr>
          <p:nvPr/>
        </p:nvSpPr>
        <p:spPr bwMode="auto">
          <a:xfrm>
            <a:off x="-4000500" y="5829300"/>
            <a:ext cx="161925" cy="287338"/>
          </a:xfrm>
          <a:prstGeom prst="diamond">
            <a:avLst/>
          </a:prstGeom>
          <a:solidFill>
            <a:srgbClr val="E6E6E6"/>
          </a:solidFill>
          <a:ln w="12700">
            <a:solidFill>
              <a:srgbClr val="969696"/>
            </a:solidFill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endParaRPr lang="en-US" dirty="0"/>
          </a:p>
        </p:txBody>
      </p:sp>
      <p:sp>
        <p:nvSpPr>
          <p:cNvPr id="114887" name="ForestDiamond1" hidden="1"/>
          <p:cNvSpPr>
            <a:spLocks noChangeArrowheads="1"/>
          </p:cNvSpPr>
          <p:nvPr/>
        </p:nvSpPr>
        <p:spPr bwMode="auto">
          <a:xfrm>
            <a:off x="-3829050" y="2336800"/>
            <a:ext cx="809625" cy="1439863"/>
          </a:xfrm>
          <a:prstGeom prst="diamond">
            <a:avLst/>
          </a:prstGeom>
          <a:solidFill>
            <a:srgbClr val="FFFFFF"/>
          </a:solidFill>
          <a:ln w="12700">
            <a:solidFill>
              <a:srgbClr val="00B481"/>
            </a:solidFill>
            <a:miter lim="800000"/>
            <a:headEnd/>
            <a:tailEnd/>
          </a:ln>
          <a:effectLst/>
        </p:spPr>
        <p:txBody>
          <a:bodyPr wrap="none" lIns="0" tIns="0" rIns="0" bIns="0" anchor="ctr"/>
          <a:lstStyle/>
          <a:p>
            <a:pPr algn="ctr">
              <a:spcBef>
                <a:spcPct val="0"/>
              </a:spcBef>
            </a:pPr>
            <a:r>
              <a:rPr lang="en-US" sz="4800" b="1" dirty="0">
                <a:solidFill>
                  <a:srgbClr val="000000"/>
                </a:solidFill>
                <a:latin typeface="Frutiger 45 Light" pitchFamily="34" charset="0"/>
              </a:rPr>
              <a:t>1</a:t>
            </a:r>
          </a:p>
        </p:txBody>
      </p:sp>
      <p:sp>
        <p:nvSpPr>
          <p:cNvPr id="114888" name="GrapeDiamond1" hidden="1"/>
          <p:cNvSpPr>
            <a:spLocks noChangeArrowheads="1"/>
          </p:cNvSpPr>
          <p:nvPr/>
        </p:nvSpPr>
        <p:spPr bwMode="auto">
          <a:xfrm>
            <a:off x="-3829050" y="2814638"/>
            <a:ext cx="809625" cy="1439862"/>
          </a:xfrm>
          <a:prstGeom prst="diamond">
            <a:avLst/>
          </a:prstGeom>
          <a:solidFill>
            <a:srgbClr val="FFFFFF"/>
          </a:solidFill>
          <a:ln w="12700">
            <a:solidFill>
              <a:srgbClr val="4D3380"/>
            </a:solidFill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>
              <a:spcBef>
                <a:spcPct val="0"/>
              </a:spcBef>
            </a:pPr>
            <a:r>
              <a:rPr lang="en-US" sz="4800" b="1" dirty="0">
                <a:solidFill>
                  <a:srgbClr val="000000"/>
                </a:solidFill>
                <a:latin typeface="Frutiger 45 Light" pitchFamily="34" charset="0"/>
              </a:rPr>
              <a:t>2</a:t>
            </a:r>
          </a:p>
        </p:txBody>
      </p:sp>
      <p:sp>
        <p:nvSpPr>
          <p:cNvPr id="114889" name="SunflowerDiamond1" hidden="1"/>
          <p:cNvSpPr>
            <a:spLocks noChangeArrowheads="1"/>
          </p:cNvSpPr>
          <p:nvPr/>
        </p:nvSpPr>
        <p:spPr bwMode="auto">
          <a:xfrm>
            <a:off x="-3829050" y="3314700"/>
            <a:ext cx="809625" cy="1439863"/>
          </a:xfrm>
          <a:prstGeom prst="diamond">
            <a:avLst/>
          </a:prstGeom>
          <a:solidFill>
            <a:srgbClr val="FFFFFF"/>
          </a:solidFill>
          <a:ln w="12700">
            <a:solidFill>
              <a:srgbClr val="FFCC11"/>
            </a:solidFill>
            <a:miter lim="800000"/>
            <a:headEnd/>
            <a:tailEnd/>
          </a:ln>
          <a:effectLst/>
        </p:spPr>
        <p:txBody>
          <a:bodyPr wrap="none" lIns="0" tIns="0" rIns="0" bIns="0" anchor="ctr"/>
          <a:lstStyle/>
          <a:p>
            <a:pPr algn="ctr">
              <a:spcBef>
                <a:spcPct val="0"/>
              </a:spcBef>
            </a:pPr>
            <a:r>
              <a:rPr lang="en-US" sz="4800" b="1" dirty="0">
                <a:solidFill>
                  <a:srgbClr val="000000"/>
                </a:solidFill>
                <a:latin typeface="Frutiger 45 Light" pitchFamily="34" charset="0"/>
              </a:rPr>
              <a:t>3</a:t>
            </a:r>
          </a:p>
        </p:txBody>
      </p:sp>
      <p:sp>
        <p:nvSpPr>
          <p:cNvPr id="114890" name="TangerineDiamond1" hidden="1"/>
          <p:cNvSpPr>
            <a:spLocks noChangeArrowheads="1"/>
          </p:cNvSpPr>
          <p:nvPr/>
        </p:nvSpPr>
        <p:spPr bwMode="auto">
          <a:xfrm>
            <a:off x="-3829050" y="3773488"/>
            <a:ext cx="809625" cy="1439862"/>
          </a:xfrm>
          <a:prstGeom prst="diamond">
            <a:avLst/>
          </a:prstGeom>
          <a:solidFill>
            <a:srgbClr val="FFFFFF"/>
          </a:solidFill>
          <a:ln w="12700">
            <a:solidFill>
              <a:srgbClr val="FF7C2B"/>
            </a:solidFill>
            <a:miter lim="800000"/>
            <a:headEnd/>
            <a:tailEnd/>
          </a:ln>
          <a:effectLst/>
        </p:spPr>
        <p:txBody>
          <a:bodyPr wrap="none" lIns="0" tIns="0" rIns="0" bIns="0" anchor="ctr"/>
          <a:lstStyle/>
          <a:p>
            <a:pPr algn="ctr">
              <a:spcBef>
                <a:spcPct val="0"/>
              </a:spcBef>
            </a:pPr>
            <a:r>
              <a:rPr lang="en-US" sz="4800" b="1" dirty="0">
                <a:solidFill>
                  <a:srgbClr val="000000"/>
                </a:solidFill>
                <a:latin typeface="Frutiger 45 Light" pitchFamily="34" charset="0"/>
              </a:rPr>
              <a:t>4</a:t>
            </a:r>
          </a:p>
        </p:txBody>
      </p:sp>
      <p:sp>
        <p:nvSpPr>
          <p:cNvPr id="114891" name="OceanDiamond1" hidden="1"/>
          <p:cNvSpPr>
            <a:spLocks noChangeArrowheads="1"/>
          </p:cNvSpPr>
          <p:nvPr/>
        </p:nvSpPr>
        <p:spPr bwMode="gray">
          <a:xfrm>
            <a:off x="-3829050" y="4224338"/>
            <a:ext cx="809625" cy="1439862"/>
          </a:xfrm>
          <a:prstGeom prst="diamond">
            <a:avLst/>
          </a:prstGeom>
          <a:solidFill>
            <a:srgbClr val="FFFFFF"/>
          </a:solidFill>
          <a:ln w="6350">
            <a:solidFill>
              <a:srgbClr val="265DCA"/>
            </a:solidFill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>
              <a:spcBef>
                <a:spcPct val="0"/>
              </a:spcBef>
            </a:pPr>
            <a:r>
              <a:rPr lang="en-US" sz="4800" b="1" dirty="0">
                <a:solidFill>
                  <a:srgbClr val="000000"/>
                </a:solidFill>
                <a:latin typeface="Frutiger 45 Light" pitchFamily="34" charset="0"/>
              </a:rPr>
              <a:t>5</a:t>
            </a:r>
          </a:p>
        </p:txBody>
      </p:sp>
      <p:sp>
        <p:nvSpPr>
          <p:cNvPr id="114892" name="ForestDiamond2" hidden="1"/>
          <p:cNvSpPr>
            <a:spLocks noChangeAspect="1" noChangeArrowheads="1"/>
          </p:cNvSpPr>
          <p:nvPr/>
        </p:nvSpPr>
        <p:spPr bwMode="auto">
          <a:xfrm>
            <a:off x="-2906713" y="3411538"/>
            <a:ext cx="161925" cy="288925"/>
          </a:xfrm>
          <a:prstGeom prst="diamond">
            <a:avLst/>
          </a:prstGeom>
          <a:solidFill>
            <a:srgbClr val="FFFFFF"/>
          </a:solidFill>
          <a:ln w="12700">
            <a:solidFill>
              <a:srgbClr val="00B481"/>
            </a:solidFill>
            <a:miter lim="800000"/>
            <a:headEnd/>
            <a:tailEnd/>
          </a:ln>
          <a:effectLst/>
        </p:spPr>
        <p:txBody>
          <a:bodyPr wrap="none" lIns="0" tIns="0" rIns="0" bIns="0" anchor="ctr"/>
          <a:lstStyle/>
          <a:p>
            <a:endParaRPr lang="en-US" dirty="0"/>
          </a:p>
        </p:txBody>
      </p:sp>
      <p:sp>
        <p:nvSpPr>
          <p:cNvPr id="114893" name="GrapeDiamond2" hidden="1"/>
          <p:cNvSpPr>
            <a:spLocks noChangeAspect="1" noChangeArrowheads="1"/>
          </p:cNvSpPr>
          <p:nvPr/>
        </p:nvSpPr>
        <p:spPr bwMode="auto">
          <a:xfrm>
            <a:off x="-2906713" y="3887788"/>
            <a:ext cx="161925" cy="288925"/>
          </a:xfrm>
          <a:prstGeom prst="diamond">
            <a:avLst/>
          </a:prstGeom>
          <a:solidFill>
            <a:srgbClr val="FFFFFF"/>
          </a:solidFill>
          <a:ln w="12700">
            <a:solidFill>
              <a:srgbClr val="4D3380"/>
            </a:solidFill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endParaRPr lang="en-US" dirty="0"/>
          </a:p>
        </p:txBody>
      </p:sp>
      <p:sp>
        <p:nvSpPr>
          <p:cNvPr id="114894" name="SunflowerDiamond2" hidden="1"/>
          <p:cNvSpPr>
            <a:spLocks noChangeAspect="1" noChangeArrowheads="1"/>
          </p:cNvSpPr>
          <p:nvPr/>
        </p:nvSpPr>
        <p:spPr bwMode="auto">
          <a:xfrm>
            <a:off x="-2906713" y="4387850"/>
            <a:ext cx="161925" cy="287338"/>
          </a:xfrm>
          <a:prstGeom prst="diamond">
            <a:avLst/>
          </a:prstGeom>
          <a:solidFill>
            <a:srgbClr val="FFFFFF"/>
          </a:solidFill>
          <a:ln w="12700">
            <a:solidFill>
              <a:srgbClr val="FFCC11"/>
            </a:solidFill>
            <a:miter lim="800000"/>
            <a:headEnd/>
            <a:tailEnd/>
          </a:ln>
          <a:effectLst/>
        </p:spPr>
        <p:txBody>
          <a:bodyPr wrap="none" lIns="0" tIns="0" rIns="0" bIns="0" anchor="ctr"/>
          <a:lstStyle/>
          <a:p>
            <a:endParaRPr lang="en-US" dirty="0"/>
          </a:p>
        </p:txBody>
      </p:sp>
      <p:sp>
        <p:nvSpPr>
          <p:cNvPr id="114895" name="TangerineDiamond2" hidden="1"/>
          <p:cNvSpPr>
            <a:spLocks noChangeAspect="1" noChangeArrowheads="1"/>
          </p:cNvSpPr>
          <p:nvPr/>
        </p:nvSpPr>
        <p:spPr bwMode="auto">
          <a:xfrm>
            <a:off x="-2906713" y="4846638"/>
            <a:ext cx="161925" cy="295275"/>
          </a:xfrm>
          <a:prstGeom prst="diamond">
            <a:avLst/>
          </a:prstGeom>
          <a:solidFill>
            <a:srgbClr val="FFFFFF"/>
          </a:solidFill>
          <a:ln w="12700">
            <a:solidFill>
              <a:srgbClr val="FF7C2B"/>
            </a:solidFill>
            <a:miter lim="800000"/>
            <a:headEnd/>
            <a:tailEnd/>
          </a:ln>
          <a:effectLst/>
        </p:spPr>
        <p:txBody>
          <a:bodyPr wrap="none" lIns="0" tIns="0" rIns="0" bIns="0" anchor="ctr"/>
          <a:lstStyle/>
          <a:p>
            <a:endParaRPr lang="en-US" dirty="0"/>
          </a:p>
        </p:txBody>
      </p:sp>
      <p:sp>
        <p:nvSpPr>
          <p:cNvPr id="114896" name="OceanDiamond2" hidden="1"/>
          <p:cNvSpPr>
            <a:spLocks noChangeAspect="1" noChangeArrowheads="1"/>
          </p:cNvSpPr>
          <p:nvPr/>
        </p:nvSpPr>
        <p:spPr bwMode="gray">
          <a:xfrm>
            <a:off x="-2906713" y="5300663"/>
            <a:ext cx="161925" cy="287337"/>
          </a:xfrm>
          <a:prstGeom prst="diamond">
            <a:avLst/>
          </a:prstGeom>
          <a:solidFill>
            <a:srgbClr val="FFFFFF"/>
          </a:solidFill>
          <a:ln w="6350">
            <a:solidFill>
              <a:srgbClr val="265DCA"/>
            </a:solidFill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endParaRPr lang="en-US" dirty="0"/>
          </a:p>
        </p:txBody>
      </p:sp>
      <p:sp>
        <p:nvSpPr>
          <p:cNvPr id="114897" name="SteelDiamond1" hidden="1"/>
          <p:cNvSpPr>
            <a:spLocks noChangeArrowheads="1"/>
          </p:cNvSpPr>
          <p:nvPr/>
        </p:nvSpPr>
        <p:spPr bwMode="auto">
          <a:xfrm>
            <a:off x="-3829050" y="4756150"/>
            <a:ext cx="809625" cy="1439863"/>
          </a:xfrm>
          <a:prstGeom prst="diamond">
            <a:avLst/>
          </a:prstGeom>
          <a:solidFill>
            <a:srgbClr val="FFFFFF"/>
          </a:solidFill>
          <a:ln w="12700">
            <a:solidFill>
              <a:srgbClr val="969696"/>
            </a:solidFill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>
              <a:spcBef>
                <a:spcPct val="0"/>
              </a:spcBef>
            </a:pPr>
            <a:r>
              <a:rPr lang="en-US" sz="4800" b="1" dirty="0">
                <a:solidFill>
                  <a:srgbClr val="000000"/>
                </a:solidFill>
                <a:latin typeface="Frutiger 45 Light" pitchFamily="34" charset="0"/>
              </a:rPr>
              <a:t>6</a:t>
            </a:r>
          </a:p>
        </p:txBody>
      </p:sp>
      <p:sp>
        <p:nvSpPr>
          <p:cNvPr id="114898" name="SteelDiamond2" hidden="1"/>
          <p:cNvSpPr>
            <a:spLocks noChangeAspect="1" noChangeArrowheads="1"/>
          </p:cNvSpPr>
          <p:nvPr/>
        </p:nvSpPr>
        <p:spPr bwMode="auto">
          <a:xfrm>
            <a:off x="-2906713" y="5829300"/>
            <a:ext cx="161925" cy="287338"/>
          </a:xfrm>
          <a:prstGeom prst="diamond">
            <a:avLst/>
          </a:prstGeom>
          <a:solidFill>
            <a:srgbClr val="FFFFFF"/>
          </a:solidFill>
          <a:ln w="12700">
            <a:solidFill>
              <a:srgbClr val="969696"/>
            </a:solidFill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endParaRPr lang="en-US" dirty="0"/>
          </a:p>
        </p:txBody>
      </p:sp>
      <p:sp>
        <p:nvSpPr>
          <p:cNvPr id="114901" name="Unit" hidden="1"/>
          <p:cNvSpPr txBox="1">
            <a:spLocks noChangeArrowheads="1"/>
          </p:cNvSpPr>
          <p:nvPr/>
        </p:nvSpPr>
        <p:spPr bwMode="auto">
          <a:xfrm>
            <a:off x="0" y="0"/>
            <a:ext cx="95250" cy="169863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lIns="63500" tIns="63500" rIns="63500" bIns="63500">
            <a:spAutoFit/>
          </a:bodyPr>
          <a:lstStyle/>
          <a:p>
            <a:r>
              <a:rPr lang="en-GB" dirty="0"/>
              <a:t>UBS Warburg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193D85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193D85"/>
          </a:solidFill>
          <a:latin typeface="UBSHeadline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193D85"/>
          </a:solidFill>
          <a:latin typeface="UBSHeadline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193D85"/>
          </a:solidFill>
          <a:latin typeface="UBSHeadline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193D85"/>
          </a:solidFill>
          <a:latin typeface="UBSHeadline" pitchFamily="18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193D85"/>
          </a:solidFill>
          <a:latin typeface="UBSHeadline" pitchFamily="18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193D85"/>
          </a:solidFill>
          <a:latin typeface="UBSHeadline" pitchFamily="18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193D85"/>
          </a:solidFill>
          <a:latin typeface="UBSHeadline" pitchFamily="18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193D85"/>
          </a:solidFill>
          <a:latin typeface="UBSHeadline" pitchFamily="18" charset="0"/>
        </a:defRPr>
      </a:lvl9pPr>
    </p:titleStyle>
    <p:bodyStyle>
      <a:lvl1pPr marL="292100" indent="-292100" algn="l" rtl="0" eaLnBrk="0" fontAlgn="base" hangingPunct="0">
        <a:spcBef>
          <a:spcPts val="2200"/>
        </a:spcBef>
        <a:spcAft>
          <a:spcPct val="0"/>
        </a:spcAft>
        <a:buClr>
          <a:schemeClr val="bg2"/>
        </a:buClr>
        <a:buSzPct val="123000"/>
        <a:buFont typeface="Symbol" pitchFamily="18" charset="2"/>
        <a:buChar char="¨"/>
        <a:defRPr>
          <a:solidFill>
            <a:schemeClr val="tx1"/>
          </a:solidFill>
          <a:latin typeface="+mn-lt"/>
          <a:ea typeface="+mn-ea"/>
          <a:cs typeface="+mn-cs"/>
        </a:defRPr>
      </a:lvl1pPr>
      <a:lvl2pPr marL="685800" indent="-279400" algn="l" rtl="0" eaLnBrk="0" fontAlgn="base" hangingPunct="0">
        <a:spcBef>
          <a:spcPts val="400"/>
        </a:spcBef>
        <a:spcAft>
          <a:spcPct val="0"/>
        </a:spcAft>
        <a:buClr>
          <a:schemeClr val="tx1"/>
        </a:buClr>
        <a:buSzPct val="77000"/>
        <a:buChar char="—"/>
        <a:defRPr sz="1600">
          <a:solidFill>
            <a:schemeClr val="tx1"/>
          </a:solidFill>
          <a:latin typeface="+mn-lt"/>
        </a:defRPr>
      </a:lvl2pPr>
      <a:lvl3pPr marL="1079500" indent="-279400" algn="l" rtl="0" eaLnBrk="0" fontAlgn="base" hangingPunct="0">
        <a:spcBef>
          <a:spcPts val="400"/>
        </a:spcBef>
        <a:spcAft>
          <a:spcPct val="0"/>
        </a:spcAft>
        <a:buClr>
          <a:schemeClr val="tx1"/>
        </a:buClr>
        <a:buSzPct val="84000"/>
        <a:buChar char="–"/>
        <a:defRPr sz="1600">
          <a:solidFill>
            <a:schemeClr val="tx1"/>
          </a:solidFill>
          <a:latin typeface="+mn-lt"/>
        </a:defRPr>
      </a:lvl3pPr>
      <a:lvl4pPr marL="1473200" indent="-279400" algn="l" rtl="0" eaLnBrk="0" fontAlgn="base" hangingPunct="0">
        <a:spcBef>
          <a:spcPts val="400"/>
        </a:spcBef>
        <a:spcAft>
          <a:spcPct val="0"/>
        </a:spcAft>
        <a:buClr>
          <a:schemeClr val="tx1"/>
        </a:buClr>
        <a:buSzPct val="84000"/>
        <a:buChar char="–"/>
        <a:defRPr sz="1600">
          <a:solidFill>
            <a:schemeClr val="tx1"/>
          </a:solidFill>
          <a:latin typeface="+mn-lt"/>
        </a:defRPr>
      </a:lvl4pPr>
      <a:lvl5pPr marL="1866900" indent="-279400" algn="l" rtl="0" eaLnBrk="0" fontAlgn="base" hangingPunct="0">
        <a:spcBef>
          <a:spcPts val="400"/>
        </a:spcBef>
        <a:spcAft>
          <a:spcPct val="0"/>
        </a:spcAft>
        <a:buClr>
          <a:schemeClr val="tx1"/>
        </a:buClr>
        <a:buSzPct val="84000"/>
        <a:buChar char="–"/>
        <a:defRPr sz="1600">
          <a:solidFill>
            <a:schemeClr val="tx1"/>
          </a:solidFill>
          <a:latin typeface="+mn-lt"/>
        </a:defRPr>
      </a:lvl5pPr>
      <a:lvl6pPr marL="2324100" indent="-279400" algn="l" rtl="0" eaLnBrk="0" fontAlgn="base" hangingPunct="0">
        <a:spcBef>
          <a:spcPts val="400"/>
        </a:spcBef>
        <a:spcAft>
          <a:spcPct val="0"/>
        </a:spcAft>
        <a:buClr>
          <a:schemeClr val="tx1"/>
        </a:buClr>
        <a:buSzPct val="84000"/>
        <a:buChar char="–"/>
        <a:defRPr sz="1600">
          <a:solidFill>
            <a:schemeClr val="tx1"/>
          </a:solidFill>
          <a:latin typeface="+mn-lt"/>
        </a:defRPr>
      </a:lvl6pPr>
      <a:lvl7pPr marL="2781300" indent="-279400" algn="l" rtl="0" eaLnBrk="0" fontAlgn="base" hangingPunct="0">
        <a:spcBef>
          <a:spcPts val="400"/>
        </a:spcBef>
        <a:spcAft>
          <a:spcPct val="0"/>
        </a:spcAft>
        <a:buClr>
          <a:schemeClr val="tx1"/>
        </a:buClr>
        <a:buSzPct val="84000"/>
        <a:buChar char="–"/>
        <a:defRPr sz="1600">
          <a:solidFill>
            <a:schemeClr val="tx1"/>
          </a:solidFill>
          <a:latin typeface="+mn-lt"/>
        </a:defRPr>
      </a:lvl7pPr>
      <a:lvl8pPr marL="3238500" indent="-279400" algn="l" rtl="0" eaLnBrk="0" fontAlgn="base" hangingPunct="0">
        <a:spcBef>
          <a:spcPts val="400"/>
        </a:spcBef>
        <a:spcAft>
          <a:spcPct val="0"/>
        </a:spcAft>
        <a:buClr>
          <a:schemeClr val="tx1"/>
        </a:buClr>
        <a:buSzPct val="84000"/>
        <a:buChar char="–"/>
        <a:defRPr sz="1600">
          <a:solidFill>
            <a:schemeClr val="tx1"/>
          </a:solidFill>
          <a:latin typeface="+mn-lt"/>
        </a:defRPr>
      </a:lvl8pPr>
      <a:lvl9pPr marL="3695700" indent="-279400" algn="l" rtl="0" eaLnBrk="0" fontAlgn="base" hangingPunct="0">
        <a:spcBef>
          <a:spcPts val="400"/>
        </a:spcBef>
        <a:spcAft>
          <a:spcPct val="0"/>
        </a:spcAft>
        <a:buClr>
          <a:schemeClr val="tx1"/>
        </a:buClr>
        <a:buSzPct val="84000"/>
        <a:buChar char="–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w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2" name="Rectangle 16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Behavioral Finance</a:t>
            </a:r>
            <a:br>
              <a:rPr lang="en-GB" dirty="0"/>
            </a:br>
            <a:r>
              <a:rPr lang="en-GB" dirty="0"/>
              <a:t>Part B</a:t>
            </a:r>
          </a:p>
        </p:txBody>
      </p:sp>
      <p:sp>
        <p:nvSpPr>
          <p:cNvPr id="4113" name="Rectangle 17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Nicholas Barberis</a:t>
            </a:r>
          </a:p>
          <a:p>
            <a:r>
              <a:rPr lang="en-GB" dirty="0"/>
              <a:t>Yale School of Management</a:t>
            </a:r>
          </a:p>
          <a:p>
            <a:r>
              <a:rPr lang="en-GB" dirty="0"/>
              <a:t>February 2023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6AEA48B6-8688-474E-8704-C66EE1E0EB56}" type="slidenum">
              <a:rPr lang="en-GB" smtClean="0"/>
              <a:pPr/>
              <a:t>9</a:t>
            </a:fld>
            <a:endParaRPr lang="en-GB" dirty="0"/>
          </a:p>
        </p:txBody>
      </p:sp>
      <p:sp>
        <p:nvSpPr>
          <p:cNvPr id="4608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Prospect theory</a:t>
            </a:r>
          </a:p>
        </p:txBody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Symbol" pitchFamily="18" charset="2"/>
              <a:buNone/>
            </a:pPr>
            <a:r>
              <a:rPr lang="en-US" i="1" dirty="0"/>
              <a:t>Applications, </a:t>
            </a:r>
            <a:r>
              <a:rPr lang="en-US" dirty="0" err="1"/>
              <a:t>ctd</a:t>
            </a:r>
            <a:r>
              <a:rPr lang="en-US" dirty="0"/>
              <a:t>.</a:t>
            </a:r>
          </a:p>
          <a:p>
            <a:r>
              <a:rPr lang="en-US" dirty="0"/>
              <a:t>the appeal of positively-skewed assets may also explain:</a:t>
            </a:r>
          </a:p>
          <a:p>
            <a:pPr lvl="1"/>
            <a:r>
              <a:rPr lang="en-US" dirty="0"/>
              <a:t>the low average returns of distressed stocks, stocks traded off-exchange, stocks with high volatility, and out-of-the-money options on stocks</a:t>
            </a:r>
          </a:p>
          <a:p>
            <a:pPr lvl="1"/>
            <a:r>
              <a:rPr lang="en-US" dirty="0"/>
              <a:t>the popularity of entrepreneurship</a:t>
            </a:r>
          </a:p>
          <a:p>
            <a:r>
              <a:rPr lang="en-US" dirty="0"/>
              <a:t>the underpricing of negatively-skewed assets may explain:</a:t>
            </a:r>
          </a:p>
          <a:p>
            <a:pPr lvl="1"/>
            <a:r>
              <a:rPr lang="en-US" dirty="0"/>
              <a:t>the high average return on the aggregate stock market</a:t>
            </a:r>
          </a:p>
          <a:p>
            <a:pPr>
              <a:buNone/>
            </a:pPr>
            <a:r>
              <a:rPr lang="en-US" i="1" dirty="0"/>
              <a:t>Forecasting stock returns</a:t>
            </a:r>
          </a:p>
          <a:p>
            <a:r>
              <a:rPr lang="en-US" dirty="0"/>
              <a:t>can we directly test the initial prediction?</a:t>
            </a:r>
          </a:p>
          <a:p>
            <a:pPr lvl="1"/>
            <a:r>
              <a:rPr lang="en-US" dirty="0"/>
              <a:t>that more positively skewed stocks will have lower average returns</a:t>
            </a:r>
          </a:p>
          <a:p>
            <a:r>
              <a:rPr lang="en-US" dirty="0"/>
              <a:t>Boyer, Mitton, Vorkink (2010) confirm the prediction using a regression model to predict skewness</a:t>
            </a:r>
          </a:p>
          <a:p>
            <a:pPr lvl="1"/>
            <a:r>
              <a:rPr lang="en-US" dirty="0"/>
              <a:t>use past idiosyncratic volatility and </a:t>
            </a:r>
            <a:r>
              <a:rPr lang="en-US" dirty="0" err="1"/>
              <a:t>skewness</a:t>
            </a:r>
            <a:r>
              <a:rPr lang="en-US" dirty="0"/>
              <a:t>, past return, and past turnover as predictor variables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D17858EB-A5AE-4AAC-9487-1968D4111760}" type="slidenum">
              <a:rPr lang="en-GB" smtClean="0"/>
              <a:pPr/>
              <a:t>10</a:t>
            </a:fld>
            <a:endParaRPr lang="en-GB" dirty="0"/>
          </a:p>
        </p:txBody>
      </p:sp>
      <p:sp>
        <p:nvSpPr>
          <p:cNvPr id="5120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Ambiguity aversion</a:t>
            </a:r>
          </a:p>
        </p:txBody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ambiguity aversion predicts a high equity premium</a:t>
            </a:r>
          </a:p>
          <a:p>
            <a:pPr lvl="1"/>
            <a:r>
              <a:rPr lang="en-US" dirty="0"/>
              <a:t>and similarly, non-participation in the stock market</a:t>
            </a:r>
          </a:p>
          <a:p>
            <a:r>
              <a:rPr lang="en-US" dirty="0"/>
              <a:t>both of these predictions are consistent with the historical U.S. experience</a:t>
            </a:r>
          </a:p>
          <a:p>
            <a:pPr>
              <a:buNone/>
            </a:pPr>
            <a:endParaRPr lang="en-US" dirty="0"/>
          </a:p>
          <a:p>
            <a:r>
              <a:rPr lang="en-US" dirty="0"/>
              <a:t>it also predicts that stocks that are more “uncertain” should earn a higher average return</a:t>
            </a:r>
          </a:p>
          <a:p>
            <a:r>
              <a:rPr lang="en-US" dirty="0"/>
              <a:t>unfortunately, there is little evidence so far to support this prediction</a:t>
            </a:r>
          </a:p>
          <a:p>
            <a:pPr lvl="1"/>
            <a:r>
              <a:rPr lang="en-US" dirty="0"/>
              <a:t>e.g., stocks that analysts disagree about more have </a:t>
            </a:r>
            <a:r>
              <a:rPr lang="en-US" i="1" dirty="0"/>
              <a:t>lower</a:t>
            </a:r>
            <a:r>
              <a:rPr lang="en-US" dirty="0"/>
              <a:t> average returns</a:t>
            </a:r>
          </a:p>
          <a:p>
            <a:pPr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5D2CD541-8419-45DF-8655-35CCF6F88632}" type="slidenum">
              <a:rPr lang="en-GB" smtClean="0"/>
              <a:pPr/>
              <a:t>11</a:t>
            </a:fld>
            <a:endParaRPr lang="en-GB" dirty="0"/>
          </a:p>
        </p:txBody>
      </p:sp>
      <p:sp>
        <p:nvSpPr>
          <p:cNvPr id="5222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Belief in a law of small numbers</a:t>
            </a:r>
          </a:p>
        </p:txBody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belief in a law of small numbers leads people to </a:t>
            </a:r>
            <a:r>
              <a:rPr lang="en-US" i="1" dirty="0"/>
              <a:t>over-extrapolate</a:t>
            </a:r>
            <a:r>
              <a:rPr lang="en-US" dirty="0"/>
              <a:t> </a:t>
            </a:r>
            <a:r>
              <a:rPr lang="en-US" i="1" dirty="0"/>
              <a:t>past trends</a:t>
            </a:r>
          </a:p>
          <a:p>
            <a:r>
              <a:rPr lang="en-GB" dirty="0"/>
              <a:t>in the context of investing</a:t>
            </a:r>
          </a:p>
          <a:p>
            <a:pPr lvl="1"/>
            <a:r>
              <a:rPr lang="en-GB" dirty="0"/>
              <a:t>if an asset, asset class, or fund has recently had above-average returns, some investors overestimate its future returns</a:t>
            </a:r>
          </a:p>
          <a:p>
            <a:pPr lvl="1"/>
            <a:r>
              <a:rPr lang="en-GB" dirty="0"/>
              <a:t>if an asset, asset class, or fund has recently had below-average returns, some investors underestimate its future returns</a:t>
            </a:r>
          </a:p>
          <a:p>
            <a:pPr marL="0" indent="0">
              <a:buNone/>
            </a:pPr>
            <a:endParaRPr lang="en-GB" dirty="0"/>
          </a:p>
          <a:p>
            <a:pPr lvl="1"/>
            <a:endParaRPr lang="en-GB" dirty="0"/>
          </a:p>
          <a:p>
            <a:pPr marL="406400" lvl="1" indent="0">
              <a:buNone/>
            </a:pPr>
            <a:endParaRPr lang="en-US" dirty="0"/>
          </a:p>
          <a:p>
            <a:endParaRPr lang="en-US" dirty="0"/>
          </a:p>
          <a:p>
            <a:r>
              <a:rPr lang="en-US" dirty="0"/>
              <a:t>over-extrapolation is one of the most important ideas in behavioral finance, with many applications</a:t>
            </a:r>
          </a:p>
          <a:p>
            <a:pPr lvl="1"/>
            <a:r>
              <a:rPr lang="en-US" dirty="0"/>
              <a:t>stock market fluctuations</a:t>
            </a:r>
          </a:p>
          <a:p>
            <a:pPr lvl="1"/>
            <a:r>
              <a:rPr lang="en-US" dirty="0"/>
              <a:t>time-series predictability in the stock market</a:t>
            </a:r>
          </a:p>
          <a:p>
            <a:pPr lvl="1"/>
            <a:r>
              <a:rPr lang="en-US" dirty="0"/>
              <a:t>momentum and reversals in many asset classes</a:t>
            </a:r>
          </a:p>
          <a:p>
            <a:pPr lvl="1"/>
            <a:r>
              <a:rPr lang="en-US" dirty="0"/>
              <a:t>the formation and collapse of asset bubbles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GB" dirty="0"/>
          </a:p>
          <a:p>
            <a:pPr>
              <a:buFont typeface="Symbol" pitchFamily="18" charset="2"/>
              <a:buNone/>
            </a:pPr>
            <a:endParaRPr lang="en-GB" dirty="0"/>
          </a:p>
          <a:p>
            <a:pPr>
              <a:buFont typeface="Symbol" pitchFamily="18" charset="2"/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AB589C0-57EC-4789-AF02-ADFF1F613335}" type="slidenum">
              <a:rPr lang="en-GB"/>
              <a:pPr/>
              <a:t>12</a:t>
            </a:fld>
            <a:endParaRPr lang="en-GB" dirty="0"/>
          </a:p>
        </p:txBody>
      </p:sp>
      <p:sp>
        <p:nvSpPr>
          <p:cNvPr id="163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Over-extrapolation</a:t>
            </a:r>
          </a:p>
        </p:txBody>
      </p:sp>
      <p:sp>
        <p:nvSpPr>
          <p:cNvPr id="163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69963" y="1371600"/>
            <a:ext cx="5545137" cy="6299200"/>
          </a:xfrm>
        </p:spPr>
        <p:txBody>
          <a:bodyPr/>
          <a:lstStyle/>
          <a:p>
            <a:r>
              <a:rPr lang="en-GB" dirty="0"/>
              <a:t>survey data, collected from both individuals </a:t>
            </a:r>
            <a:r>
              <a:rPr lang="en-GB" i="1" dirty="0"/>
              <a:t>and</a:t>
            </a:r>
            <a:r>
              <a:rPr lang="en-GB" dirty="0"/>
              <a:t> institutions, provide evidence for over-extrapolation</a:t>
            </a:r>
          </a:p>
          <a:p>
            <a:pPr lvl="1"/>
            <a:r>
              <a:rPr lang="en-GB" dirty="0"/>
              <a:t>Greenwood and Shleifer (2014)</a:t>
            </a:r>
          </a:p>
          <a:p>
            <a:r>
              <a:rPr lang="en-GB" dirty="0"/>
              <a:t>after good (poor) past returns, investors expect continued good (poor) returns</a:t>
            </a:r>
          </a:p>
          <a:p>
            <a:pPr lvl="1"/>
            <a:r>
              <a:rPr lang="en-GB" dirty="0"/>
              <a:t>but these beliefs are incorrect</a:t>
            </a:r>
          </a:p>
          <a:p>
            <a:pPr>
              <a:buNone/>
            </a:pPr>
            <a:endParaRPr lang="en-GB" dirty="0"/>
          </a:p>
          <a:p>
            <a:pPr>
              <a:buNone/>
            </a:pPr>
            <a:endParaRPr lang="en-GB" dirty="0"/>
          </a:p>
          <a:p>
            <a:pPr>
              <a:buNone/>
            </a:pPr>
            <a:endParaRPr lang="en-GB" dirty="0"/>
          </a:p>
          <a:p>
            <a:pPr>
              <a:buNone/>
            </a:pPr>
            <a:endParaRPr lang="en-GB" dirty="0"/>
          </a:p>
          <a:p>
            <a:pPr>
              <a:buNone/>
            </a:pPr>
            <a:endParaRPr lang="en-GB" dirty="0"/>
          </a:p>
          <a:p>
            <a:pPr>
              <a:buNone/>
            </a:pPr>
            <a:endParaRPr lang="en-GB" dirty="0"/>
          </a:p>
          <a:p>
            <a:pPr>
              <a:buNone/>
            </a:pPr>
            <a:r>
              <a:rPr lang="en-GB" dirty="0"/>
              <a:t>	</a:t>
            </a:r>
          </a:p>
        </p:txBody>
      </p:sp>
      <p:pic>
        <p:nvPicPr>
          <p:cNvPr id="7" name="Picture 6" descr="greenwood_surv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88244" y="4186397"/>
            <a:ext cx="5181600" cy="3851910"/>
          </a:xfrm>
          <a:prstGeom prst="rect">
            <a:avLst/>
          </a:prstGeom>
        </p:spPr>
      </p:pic>
      <p:grpSp>
        <p:nvGrpSpPr>
          <p:cNvPr id="16" name="组合 15">
            <a:extLst>
              <a:ext uri="{FF2B5EF4-FFF2-40B4-BE49-F238E27FC236}">
                <a16:creationId xmlns:a16="http://schemas.microsoft.com/office/drawing/2014/main" id="{8DBF92BF-5231-BAB3-4475-6D8E23729A2B}"/>
              </a:ext>
            </a:extLst>
          </p:cNvPr>
          <p:cNvGrpSpPr/>
          <p:nvPr/>
        </p:nvGrpSpPr>
        <p:grpSpPr>
          <a:xfrm>
            <a:off x="1361180" y="4183791"/>
            <a:ext cx="4884615" cy="3227091"/>
            <a:chOff x="1361180" y="4183791"/>
            <a:chExt cx="4884615" cy="3227091"/>
          </a:xfrm>
        </p:grpSpPr>
        <p:sp>
          <p:nvSpPr>
            <p:cNvPr id="2" name="文本框 1">
              <a:extLst>
                <a:ext uri="{FF2B5EF4-FFF2-40B4-BE49-F238E27FC236}">
                  <a16:creationId xmlns:a16="http://schemas.microsoft.com/office/drawing/2014/main" id="{45FBC9C3-B569-48A9-AE1A-1DA04FBF46C4}"/>
                </a:ext>
              </a:extLst>
            </p:cNvPr>
            <p:cNvSpPr txBox="1"/>
            <p:nvPr/>
          </p:nvSpPr>
          <p:spPr>
            <a:xfrm>
              <a:off x="1942342" y="4183791"/>
              <a:ext cx="3652563" cy="11541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75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The Role of Past Stock Market Returns in Explaining Survey Expectations</a:t>
              </a:r>
            </a:p>
          </p:txBody>
        </p: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EBE7D0FB-DA66-34A4-3353-2644CFA80E93}"/>
                </a:ext>
              </a:extLst>
            </p:cNvPr>
            <p:cNvSpPr txBox="1"/>
            <p:nvPr/>
          </p:nvSpPr>
          <p:spPr>
            <a:xfrm>
              <a:off x="1361180" y="4465840"/>
              <a:ext cx="4884615" cy="2308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75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The solid line denotes the 12-month rolling nominal return on the CRSP VW stock index. The line marked with circles denotes the percentage of investors who are bullish in the Gallup survey.</a:t>
              </a:r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97F41DDA-BDE9-DC2E-5235-84B1D1CE07C1}"/>
                </a:ext>
              </a:extLst>
            </p:cNvPr>
            <p:cNvSpPr txBox="1"/>
            <p:nvPr/>
          </p:nvSpPr>
          <p:spPr>
            <a:xfrm rot="16200000">
              <a:off x="5280849" y="6001255"/>
              <a:ext cx="1214377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Past Stock return</a:t>
              </a:r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A5885914-5C64-5188-D366-DD55975614CC}"/>
                </a:ext>
              </a:extLst>
            </p:cNvPr>
            <p:cNvSpPr txBox="1"/>
            <p:nvPr/>
          </p:nvSpPr>
          <p:spPr>
            <a:xfrm rot="16200000">
              <a:off x="537678" y="6003405"/>
              <a:ext cx="1976377" cy="17697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5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Gallup % Bullish-% Bearish</a:t>
              </a: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53183DD8-FCCA-0089-E5C4-5BDE7CA85DDB}"/>
                </a:ext>
              </a:extLst>
            </p:cNvPr>
            <p:cNvSpPr txBox="1"/>
            <p:nvPr/>
          </p:nvSpPr>
          <p:spPr>
            <a:xfrm>
              <a:off x="1637325" y="7241605"/>
              <a:ext cx="420075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Jan-96</a:t>
              </a: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22DA6A98-77EE-9FE3-B5E5-401C08282935}"/>
                </a:ext>
              </a:extLst>
            </p:cNvPr>
            <p:cNvSpPr txBox="1"/>
            <p:nvPr/>
          </p:nvSpPr>
          <p:spPr>
            <a:xfrm>
              <a:off x="2091267" y="7241605"/>
              <a:ext cx="420075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Jan-98</a:t>
              </a: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05F95A4B-D200-A6F6-92A8-3C0E00FF64D5}"/>
                </a:ext>
              </a:extLst>
            </p:cNvPr>
            <p:cNvSpPr txBox="1"/>
            <p:nvPr/>
          </p:nvSpPr>
          <p:spPr>
            <a:xfrm>
              <a:off x="2534137" y="7241605"/>
              <a:ext cx="420075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Jan-00</a:t>
              </a: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04297CAF-CBDF-B002-A1B3-92D17A7E9F4E}"/>
                </a:ext>
              </a:extLst>
            </p:cNvPr>
            <p:cNvSpPr txBox="1"/>
            <p:nvPr/>
          </p:nvSpPr>
          <p:spPr>
            <a:xfrm>
              <a:off x="2973099" y="7241605"/>
              <a:ext cx="420075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Jan-02</a:t>
              </a: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7D89513A-4D26-237E-5E10-DC5CDD65D9B9}"/>
                </a:ext>
              </a:extLst>
            </p:cNvPr>
            <p:cNvSpPr txBox="1"/>
            <p:nvPr/>
          </p:nvSpPr>
          <p:spPr>
            <a:xfrm>
              <a:off x="3428184" y="7241605"/>
              <a:ext cx="420075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Jan-04</a:t>
              </a: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04B9E9F2-841F-1D3E-2397-CE35E9D7183A}"/>
                </a:ext>
              </a:extLst>
            </p:cNvPr>
            <p:cNvSpPr txBox="1"/>
            <p:nvPr/>
          </p:nvSpPr>
          <p:spPr>
            <a:xfrm>
              <a:off x="3856502" y="7241605"/>
              <a:ext cx="420075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Jan-06</a:t>
              </a: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FF00550C-220F-E008-A366-CDBDDDB0AEF7}"/>
                </a:ext>
              </a:extLst>
            </p:cNvPr>
            <p:cNvSpPr txBox="1"/>
            <p:nvPr/>
          </p:nvSpPr>
          <p:spPr>
            <a:xfrm>
              <a:off x="4309535" y="7241605"/>
              <a:ext cx="420075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Jan-08</a:t>
              </a: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C4722DBD-73E7-2D4B-EE13-09D54CB607C8}"/>
                </a:ext>
              </a:extLst>
            </p:cNvPr>
            <p:cNvSpPr txBox="1"/>
            <p:nvPr/>
          </p:nvSpPr>
          <p:spPr>
            <a:xfrm>
              <a:off x="4762568" y="7241605"/>
              <a:ext cx="420075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Jan-10</a:t>
              </a:r>
            </a:p>
          </p:txBody>
        </p:sp>
      </p:grpSp>
      <p:sp>
        <p:nvSpPr>
          <p:cNvPr id="17" name="文本框 16">
            <a:extLst>
              <a:ext uri="{FF2B5EF4-FFF2-40B4-BE49-F238E27FC236}">
                <a16:creationId xmlns:a16="http://schemas.microsoft.com/office/drawing/2014/main" id="{DAC59BDA-9827-98BB-9433-8A39833A57FA}"/>
              </a:ext>
            </a:extLst>
          </p:cNvPr>
          <p:cNvSpPr txBox="1"/>
          <p:nvPr/>
        </p:nvSpPr>
        <p:spPr>
          <a:xfrm>
            <a:off x="2264612" y="7734068"/>
            <a:ext cx="1752600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Lagged 12-month Returns</a:t>
            </a:r>
            <a:endParaRPr 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0036198-EEB0-BCA8-691E-70A92169CF60}"/>
              </a:ext>
            </a:extLst>
          </p:cNvPr>
          <p:cNvSpPr txBox="1"/>
          <p:nvPr/>
        </p:nvSpPr>
        <p:spPr>
          <a:xfrm>
            <a:off x="4230146" y="7733819"/>
            <a:ext cx="1752600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Gallup Survey Expectations</a:t>
            </a:r>
            <a:endParaRPr 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8E7D145-7D99-4506-BDC0-2281CDD37687}" type="slidenum">
              <a:rPr lang="en-GB"/>
              <a:pPr/>
              <a:t>13</a:t>
            </a:fld>
            <a:endParaRPr lang="en-GB" dirty="0"/>
          </a:p>
        </p:txBody>
      </p:sp>
      <p:sp>
        <p:nvSpPr>
          <p:cNvPr id="133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Over-extrapolation</a:t>
            </a:r>
          </a:p>
        </p:txBody>
      </p:sp>
      <p:sp>
        <p:nvSpPr>
          <p:cNvPr id="133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1676400"/>
            <a:ext cx="5545137" cy="6299200"/>
          </a:xfrm>
        </p:spPr>
        <p:txBody>
          <a:bodyPr/>
          <a:lstStyle/>
          <a:p>
            <a:pPr>
              <a:buNone/>
            </a:pPr>
            <a:r>
              <a:rPr lang="en-GB" i="1" dirty="0"/>
              <a:t>Stock market fluctuations</a:t>
            </a:r>
          </a:p>
          <a:p>
            <a:r>
              <a:rPr lang="en-GB" dirty="0"/>
              <a:t>the P/E ratio of the U.S. stock market has fluctuated significantly over the decades</a:t>
            </a:r>
          </a:p>
          <a:p>
            <a:endParaRPr lang="en-GB" dirty="0"/>
          </a:p>
          <a:p>
            <a:endParaRPr lang="en-GB" dirty="0"/>
          </a:p>
          <a:p>
            <a:pPr>
              <a:buNone/>
            </a:pPr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but it has proven difficult to explain these fluctuations on rational grounds</a:t>
            </a:r>
          </a:p>
          <a:p>
            <a:pPr lvl="1"/>
            <a:r>
              <a:rPr lang="en-GB" dirty="0"/>
              <a:t>e.g., as the result of rationally-varying forecasts of future cash flows, interest rates, or risk</a:t>
            </a:r>
          </a:p>
          <a:p>
            <a:pPr>
              <a:buNone/>
            </a:pPr>
            <a:endParaRPr lang="en-GB" dirty="0"/>
          </a:p>
          <a:p>
            <a:pPr>
              <a:buNone/>
            </a:pPr>
            <a:endParaRPr lang="en-GB" dirty="0"/>
          </a:p>
          <a:p>
            <a:pPr lvl="1">
              <a:buFontTx/>
              <a:buNone/>
            </a:pPr>
            <a:endParaRPr lang="en-GB" dirty="0"/>
          </a:p>
          <a:p>
            <a:pPr>
              <a:buFont typeface="Symbol" pitchFamily="18" charset="2"/>
              <a:buNone/>
            </a:pPr>
            <a:endParaRPr lang="en-GB" i="1" dirty="0"/>
          </a:p>
        </p:txBody>
      </p:sp>
      <p:pic>
        <p:nvPicPr>
          <p:cNvPr id="7" name="Picture 6" descr="shiller_graph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14400" y="3048000"/>
            <a:ext cx="5715000" cy="3429000"/>
          </a:xfrm>
          <a:prstGeom prst="rect">
            <a:avLst/>
          </a:prstGeom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F8E67013-6E9A-8795-1692-D85A6BB521FC}"/>
              </a:ext>
            </a:extLst>
          </p:cNvPr>
          <p:cNvGrpSpPr/>
          <p:nvPr/>
        </p:nvGrpSpPr>
        <p:grpSpPr>
          <a:xfrm>
            <a:off x="1126718" y="4014500"/>
            <a:ext cx="5158856" cy="1975769"/>
            <a:chOff x="1126718" y="4014500"/>
            <a:chExt cx="5158856" cy="1975769"/>
          </a:xfrm>
        </p:grpSpPr>
        <p:sp>
          <p:nvSpPr>
            <p:cNvPr id="2" name="文本框 1">
              <a:extLst>
                <a:ext uri="{FF2B5EF4-FFF2-40B4-BE49-F238E27FC236}">
                  <a16:creationId xmlns:a16="http://schemas.microsoft.com/office/drawing/2014/main" id="{F47B355C-4FF6-C607-00E9-51CF0C659D6B}"/>
                </a:ext>
              </a:extLst>
            </p:cNvPr>
            <p:cNvSpPr txBox="1"/>
            <p:nvPr/>
          </p:nvSpPr>
          <p:spPr>
            <a:xfrm rot="16200000">
              <a:off x="624468" y="4656780"/>
              <a:ext cx="1143000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9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Price-earnings ratio</a:t>
              </a:r>
            </a:p>
          </p:txBody>
        </p: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AF4E7CB6-D4F5-17E1-FC36-F48F70881292}"/>
                </a:ext>
              </a:extLst>
            </p:cNvPr>
            <p:cNvSpPr txBox="1"/>
            <p:nvPr/>
          </p:nvSpPr>
          <p:spPr>
            <a:xfrm>
              <a:off x="4146060" y="4014500"/>
              <a:ext cx="1143000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9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Price-earnings ratio</a:t>
              </a:r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ED97D569-FD1F-1BAD-99B0-AB5F981E0FFA}"/>
                </a:ext>
              </a:extLst>
            </p:cNvPr>
            <p:cNvSpPr txBox="1"/>
            <p:nvPr/>
          </p:nvSpPr>
          <p:spPr>
            <a:xfrm rot="16200000">
              <a:off x="5644825" y="4650040"/>
              <a:ext cx="1143000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9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Interest rates</a:t>
              </a:r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43103E9C-C8E4-4B97-AF44-A5DE5DD65DBC}"/>
                </a:ext>
              </a:extLst>
            </p:cNvPr>
            <p:cNvSpPr txBox="1"/>
            <p:nvPr/>
          </p:nvSpPr>
          <p:spPr>
            <a:xfrm>
              <a:off x="3273995" y="5851770"/>
              <a:ext cx="1143000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9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Interest rates</a:t>
              </a: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8E7D145-7D99-4506-BDC0-2281CDD37687}" type="slidenum">
              <a:rPr lang="en-GB"/>
              <a:pPr/>
              <a:t>14</a:t>
            </a:fld>
            <a:endParaRPr lang="en-GB" dirty="0"/>
          </a:p>
        </p:txBody>
      </p:sp>
      <p:sp>
        <p:nvSpPr>
          <p:cNvPr id="133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Over-extrapolation</a:t>
            </a:r>
          </a:p>
        </p:txBody>
      </p:sp>
      <p:sp>
        <p:nvSpPr>
          <p:cNvPr id="133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7127" y="1371600"/>
            <a:ext cx="5545137" cy="6299200"/>
          </a:xfrm>
        </p:spPr>
        <p:txBody>
          <a:bodyPr/>
          <a:lstStyle/>
          <a:p>
            <a:pPr marL="0" indent="0">
              <a:buNone/>
            </a:pPr>
            <a:r>
              <a:rPr lang="en-GB" i="1" dirty="0"/>
              <a:t>Stock market fluctuations</a:t>
            </a:r>
            <a:r>
              <a:rPr lang="en-GB" dirty="0"/>
              <a:t>, </a:t>
            </a:r>
            <a:r>
              <a:rPr lang="en-GB" dirty="0" err="1"/>
              <a:t>ctd</a:t>
            </a:r>
            <a:r>
              <a:rPr lang="en-GB" dirty="0"/>
              <a:t>.</a:t>
            </a:r>
          </a:p>
          <a:p>
            <a:r>
              <a:rPr lang="en-GB" b="1" dirty="0" err="1"/>
              <a:t>behavioral</a:t>
            </a:r>
            <a:r>
              <a:rPr lang="en-GB" b="1" dirty="0"/>
              <a:t> approach</a:t>
            </a:r>
            <a:r>
              <a:rPr lang="en-GB" dirty="0"/>
              <a:t>: models where some investors extrapolate past returns can explain stock market fluctuations</a:t>
            </a:r>
          </a:p>
          <a:p>
            <a:pPr lvl="1"/>
            <a:r>
              <a:rPr lang="en-GB" dirty="0"/>
              <a:t>Barberis, Greenwood, Jin, Shleifer (2015, 2018)</a:t>
            </a:r>
          </a:p>
          <a:p>
            <a:r>
              <a:rPr lang="en-GB" dirty="0"/>
              <a:t>the graph below shows the price path of a risky asset in such an economy, following good cash-flow news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>
              <a:buNone/>
            </a:pPr>
            <a:endParaRPr lang="en-GB" dirty="0"/>
          </a:p>
          <a:p>
            <a:pPr lvl="1">
              <a:buFontTx/>
              <a:buNone/>
            </a:pPr>
            <a:endParaRPr lang="en-GB" dirty="0"/>
          </a:p>
          <a:p>
            <a:pPr>
              <a:buFont typeface="Symbol" pitchFamily="18" charset="2"/>
              <a:buNone/>
            </a:pPr>
            <a:endParaRPr lang="en-GB" i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795" y="4343400"/>
            <a:ext cx="5353049" cy="3505200"/>
          </a:xfrm>
          <a:prstGeom prst="rect">
            <a:avLst/>
          </a:prstGeom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23FF9DE4-B190-8D15-DF94-25134B64ADFF}"/>
              </a:ext>
            </a:extLst>
          </p:cNvPr>
          <p:cNvGrpSpPr/>
          <p:nvPr/>
        </p:nvGrpSpPr>
        <p:grpSpPr>
          <a:xfrm>
            <a:off x="1242404" y="5680480"/>
            <a:ext cx="3121836" cy="2160310"/>
            <a:chOff x="1242404" y="5680480"/>
            <a:chExt cx="3121836" cy="2160310"/>
          </a:xfrm>
        </p:grpSpPr>
        <p:sp>
          <p:nvSpPr>
            <p:cNvPr id="2" name="文本框 1">
              <a:extLst>
                <a:ext uri="{FF2B5EF4-FFF2-40B4-BE49-F238E27FC236}">
                  <a16:creationId xmlns:a16="http://schemas.microsoft.com/office/drawing/2014/main" id="{E1408BD5-4855-38D2-F062-1E0EFB26BF47}"/>
                </a:ext>
              </a:extLst>
            </p:cNvPr>
            <p:cNvSpPr txBox="1"/>
            <p:nvPr/>
          </p:nvSpPr>
          <p:spPr>
            <a:xfrm>
              <a:off x="3221240" y="7656124"/>
              <a:ext cx="1143000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time</a:t>
              </a:r>
            </a:p>
          </p:txBody>
        </p: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98C83553-1EA5-A178-3BAA-2239FB1AC328}"/>
                </a:ext>
              </a:extLst>
            </p:cNvPr>
            <p:cNvSpPr txBox="1"/>
            <p:nvPr/>
          </p:nvSpPr>
          <p:spPr>
            <a:xfrm rot="16200000">
              <a:off x="959752" y="5963132"/>
              <a:ext cx="719192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price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573106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8E7D145-7D99-4506-BDC0-2281CDD37687}" type="slidenum">
              <a:rPr lang="en-GB"/>
              <a:pPr/>
              <a:t>15</a:t>
            </a:fld>
            <a:endParaRPr lang="en-GB" dirty="0"/>
          </a:p>
        </p:txBody>
      </p:sp>
      <p:sp>
        <p:nvSpPr>
          <p:cNvPr id="133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Over-extrapolation</a:t>
            </a:r>
          </a:p>
        </p:txBody>
      </p:sp>
      <p:sp>
        <p:nvSpPr>
          <p:cNvPr id="133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7127" y="1371600"/>
            <a:ext cx="5545137" cy="6299200"/>
          </a:xfrm>
        </p:spPr>
        <p:txBody>
          <a:bodyPr/>
          <a:lstStyle/>
          <a:p>
            <a:pPr marL="0" indent="0">
              <a:buNone/>
            </a:pPr>
            <a:r>
              <a:rPr lang="en-GB" i="1" dirty="0"/>
              <a:t>Time-series predictability</a:t>
            </a:r>
          </a:p>
          <a:p>
            <a:r>
              <a:rPr lang="en-GB" dirty="0"/>
              <a:t>the P/E ratio of the aggregate U.S. stock market negatively predicts the market’s subsequent return in the time series</a:t>
            </a:r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over-extrapolation of returns offers an explanation for this pattern</a:t>
            </a:r>
          </a:p>
          <a:p>
            <a:pPr marL="0" indent="0">
              <a:buNone/>
            </a:pPr>
            <a:endParaRPr lang="en-GB" dirty="0"/>
          </a:p>
          <a:p>
            <a:pPr>
              <a:buNone/>
            </a:pPr>
            <a:endParaRPr lang="en-GB" dirty="0"/>
          </a:p>
          <a:p>
            <a:pPr>
              <a:buNone/>
            </a:pPr>
            <a:endParaRPr lang="en-GB" dirty="0"/>
          </a:p>
          <a:p>
            <a:pPr lvl="1">
              <a:buFontTx/>
              <a:buNone/>
            </a:pPr>
            <a:endParaRPr lang="en-GB" dirty="0"/>
          </a:p>
          <a:p>
            <a:pPr>
              <a:buFont typeface="Symbol" pitchFamily="18" charset="2"/>
              <a:buNone/>
            </a:pPr>
            <a:endParaRPr lang="en-GB" i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592" y="3124200"/>
            <a:ext cx="5096256" cy="3922776"/>
          </a:xfrm>
          <a:prstGeom prst="rect">
            <a:avLst/>
          </a:prstGeom>
        </p:spPr>
      </p:pic>
      <p:grpSp>
        <p:nvGrpSpPr>
          <p:cNvPr id="3" name="组合 2">
            <a:extLst>
              <a:ext uri="{FF2B5EF4-FFF2-40B4-BE49-F238E27FC236}">
                <a16:creationId xmlns:a16="http://schemas.microsoft.com/office/drawing/2014/main" id="{459D894E-8624-C2F9-F59B-A00A1C5CF490}"/>
              </a:ext>
            </a:extLst>
          </p:cNvPr>
          <p:cNvGrpSpPr/>
          <p:nvPr/>
        </p:nvGrpSpPr>
        <p:grpSpPr>
          <a:xfrm>
            <a:off x="976761" y="3174998"/>
            <a:ext cx="4850909" cy="3813686"/>
            <a:chOff x="1380965" y="3902478"/>
            <a:chExt cx="4850909" cy="3813686"/>
          </a:xfrm>
        </p:grpSpPr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1724332D-DD4C-A402-C3C0-20EADD3C6C3F}"/>
                </a:ext>
              </a:extLst>
            </p:cNvPr>
            <p:cNvSpPr txBox="1"/>
            <p:nvPr/>
          </p:nvSpPr>
          <p:spPr>
            <a:xfrm>
              <a:off x="3412474" y="7577665"/>
              <a:ext cx="1143000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900" dirty="0">
                  <a:latin typeface="Arial" panose="020B0604020202020204" pitchFamily="34" charset="0"/>
                  <a:cs typeface="Arial" panose="020B0604020202020204" pitchFamily="34" charset="0"/>
                </a:rPr>
                <a:t>P/10-year MA(E)</a:t>
              </a:r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7C50CB0A-ADEE-167C-F0E8-D1D6743314E7}"/>
                </a:ext>
              </a:extLst>
            </p:cNvPr>
            <p:cNvSpPr txBox="1"/>
            <p:nvPr/>
          </p:nvSpPr>
          <p:spPr>
            <a:xfrm rot="16200000">
              <a:off x="820072" y="5737245"/>
              <a:ext cx="1252592" cy="13080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850" dirty="0">
                  <a:latin typeface="Arial" panose="020B0604020202020204" pitchFamily="34" charset="0"/>
                  <a:cs typeface="Arial" panose="020B0604020202020204" pitchFamily="34" charset="0"/>
                </a:rPr>
                <a:t>10-yr PRICE GROWTH</a:t>
              </a: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D4E69476-C91B-35C1-3C80-4847E9FA6506}"/>
                </a:ext>
              </a:extLst>
            </p:cNvPr>
            <p:cNvSpPr txBox="1"/>
            <p:nvPr/>
          </p:nvSpPr>
          <p:spPr>
            <a:xfrm>
              <a:off x="5509604" y="7259840"/>
              <a:ext cx="722270" cy="13080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850" dirty="0">
                  <a:latin typeface="Arial" panose="020B0604020202020204" pitchFamily="34" charset="0"/>
                  <a:cs typeface="Arial" panose="020B0604020202020204" pitchFamily="34" charset="0"/>
                </a:rPr>
                <a:t>44,9 </a:t>
              </a:r>
              <a:r>
                <a:rPr lang="en-US" altLang="zh-CN" sz="850" dirty="0">
                  <a:latin typeface="Arial" panose="020B0604020202020204" pitchFamily="34" charset="0"/>
                  <a:cs typeface="Arial" panose="020B0604020202020204" pitchFamily="34" charset="0"/>
                </a:rPr>
                <a:t>in 2000</a:t>
              </a:r>
              <a:endParaRPr lang="en-US" sz="85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757200A6-82E5-DB28-0DA9-7F58D4878A3B}"/>
                </a:ext>
              </a:extLst>
            </p:cNvPr>
            <p:cNvSpPr txBox="1"/>
            <p:nvPr/>
          </p:nvSpPr>
          <p:spPr>
            <a:xfrm>
              <a:off x="2383774" y="3902478"/>
              <a:ext cx="3200400" cy="17697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50" dirty="0">
                  <a:latin typeface="Arial" panose="020B0604020202020204" pitchFamily="34" charset="0"/>
                  <a:cs typeface="Arial" panose="020B0604020202020204" pitchFamily="34" charset="0"/>
                </a:rPr>
                <a:t>10-year PRICE GROWTH vs P/10-year MA(E)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976931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5D2CD541-8419-45DF-8655-35CCF6F88632}" type="slidenum">
              <a:rPr lang="en-GB" smtClean="0"/>
              <a:pPr/>
              <a:t>16</a:t>
            </a:fld>
            <a:endParaRPr lang="en-GB" dirty="0"/>
          </a:p>
        </p:txBody>
      </p:sp>
      <p:sp>
        <p:nvSpPr>
          <p:cNvPr id="5222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Over-extrapolation</a:t>
            </a:r>
            <a:endParaRPr lang="en-US" dirty="0"/>
          </a:p>
        </p:txBody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i="1" dirty="0"/>
              <a:t>Momentum and reversals</a:t>
            </a:r>
          </a:p>
          <a:p>
            <a:r>
              <a:rPr lang="en-US" dirty="0"/>
              <a:t>a stock’s 6-month past return </a:t>
            </a:r>
            <a:r>
              <a:rPr lang="en-US" i="1" dirty="0"/>
              <a:t>positively</a:t>
            </a:r>
            <a:r>
              <a:rPr lang="en-US" dirty="0"/>
              <a:t> predicts its subsequent return</a:t>
            </a:r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06400" lvl="1" indent="0">
              <a:buNone/>
            </a:pPr>
            <a:endParaRPr lang="en-US" dirty="0"/>
          </a:p>
          <a:p>
            <a:r>
              <a:rPr lang="en-US" dirty="0"/>
              <a:t>a stock’s 3-year past return </a:t>
            </a:r>
            <a:r>
              <a:rPr lang="en-US" i="1" dirty="0"/>
              <a:t>negatively</a:t>
            </a:r>
            <a:r>
              <a:rPr lang="en-US" dirty="0"/>
              <a:t> predicts its subsequent return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over-extrapolation is a leading behavioral finance approach to these facts</a:t>
            </a:r>
            <a:endParaRPr lang="en-GB" dirty="0"/>
          </a:p>
          <a:p>
            <a:pPr>
              <a:buFont typeface="Symbol" pitchFamily="18" charset="2"/>
              <a:buNone/>
            </a:pPr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8A9F014-26CE-4BA8-ABFE-9A04BE184EE2}"/>
              </a:ext>
            </a:extLst>
          </p:cNvPr>
          <p:cNvCxnSpPr/>
          <p:nvPr/>
        </p:nvCxnSpPr>
        <p:spPr bwMode="auto">
          <a:xfrm>
            <a:off x="4228097" y="3160630"/>
            <a:ext cx="0" cy="1752600"/>
          </a:xfrm>
          <a:prstGeom prst="line">
            <a:avLst/>
          </a:prstGeom>
          <a:noFill/>
          <a:ln w="28575" cap="flat" cmpd="sng" algn="ctr">
            <a:solidFill>
              <a:srgbClr val="969696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7CD86EB-5988-4A6B-9475-AD5824B3343A}"/>
              </a:ext>
            </a:extLst>
          </p:cNvPr>
          <p:cNvCxnSpPr/>
          <p:nvPr/>
        </p:nvCxnSpPr>
        <p:spPr bwMode="auto">
          <a:xfrm flipV="1">
            <a:off x="3303671" y="3258220"/>
            <a:ext cx="762000" cy="762000"/>
          </a:xfrm>
          <a:prstGeom prst="straightConnector1">
            <a:avLst/>
          </a:prstGeom>
          <a:noFill/>
          <a:ln w="28575" cap="flat" cmpd="sng" algn="ctr">
            <a:solidFill>
              <a:srgbClr val="969696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9368BB9-7CBB-4582-AB26-81ABA5EFED69}"/>
              </a:ext>
            </a:extLst>
          </p:cNvPr>
          <p:cNvCxnSpPr/>
          <p:nvPr/>
        </p:nvCxnSpPr>
        <p:spPr bwMode="auto">
          <a:xfrm>
            <a:off x="3305677" y="4172620"/>
            <a:ext cx="762000" cy="609600"/>
          </a:xfrm>
          <a:prstGeom prst="straightConnector1">
            <a:avLst/>
          </a:prstGeom>
          <a:noFill/>
          <a:ln w="28575" cap="flat" cmpd="sng" algn="ctr">
            <a:solidFill>
              <a:srgbClr val="969696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60F8EAC-5F48-4047-9AA4-44A52E2C1AF2}"/>
              </a:ext>
            </a:extLst>
          </p:cNvPr>
          <p:cNvCxnSpPr/>
          <p:nvPr/>
        </p:nvCxnSpPr>
        <p:spPr bwMode="auto">
          <a:xfrm flipV="1">
            <a:off x="4343400" y="3008230"/>
            <a:ext cx="762000" cy="152400"/>
          </a:xfrm>
          <a:prstGeom prst="straightConnector1">
            <a:avLst/>
          </a:prstGeom>
          <a:noFill/>
          <a:ln w="28575" cap="flat" cmpd="sng" algn="ctr">
            <a:solidFill>
              <a:srgbClr val="969696"/>
            </a:solidFill>
            <a:prstDash val="dash"/>
            <a:round/>
            <a:headEnd type="none" w="med" len="med"/>
            <a:tailEnd type="triangle"/>
          </a:ln>
          <a:effectLst/>
        </p:spPr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895D229-A90E-4F89-A9CB-EB429DFB1335}"/>
              </a:ext>
            </a:extLst>
          </p:cNvPr>
          <p:cNvCxnSpPr/>
          <p:nvPr/>
        </p:nvCxnSpPr>
        <p:spPr bwMode="auto">
          <a:xfrm>
            <a:off x="4337385" y="4879809"/>
            <a:ext cx="838200" cy="152400"/>
          </a:xfrm>
          <a:prstGeom prst="straightConnector1">
            <a:avLst/>
          </a:prstGeom>
          <a:noFill/>
          <a:ln w="28575" cap="flat" cmpd="sng" algn="ctr">
            <a:solidFill>
              <a:srgbClr val="969696"/>
            </a:solidFill>
            <a:prstDash val="dash"/>
            <a:round/>
            <a:headEnd type="none" w="med" len="med"/>
            <a:tailEnd type="triangle"/>
          </a:ln>
          <a:effectLst/>
        </p:spPr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B627D86-B6C8-488E-979D-00F24326B4B0}"/>
              </a:ext>
            </a:extLst>
          </p:cNvPr>
          <p:cNvCxnSpPr/>
          <p:nvPr/>
        </p:nvCxnSpPr>
        <p:spPr bwMode="auto">
          <a:xfrm>
            <a:off x="4221078" y="6245392"/>
            <a:ext cx="0" cy="1676400"/>
          </a:xfrm>
          <a:prstGeom prst="line">
            <a:avLst/>
          </a:prstGeom>
          <a:noFill/>
          <a:ln w="28575" cap="flat" cmpd="sng" algn="ctr">
            <a:solidFill>
              <a:srgbClr val="969696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903BC71-4437-4E5E-9FF4-C57FBDF076E1}"/>
              </a:ext>
            </a:extLst>
          </p:cNvPr>
          <p:cNvCxnSpPr/>
          <p:nvPr/>
        </p:nvCxnSpPr>
        <p:spPr bwMode="auto">
          <a:xfrm flipV="1">
            <a:off x="1834814" y="6229350"/>
            <a:ext cx="2286000" cy="762000"/>
          </a:xfrm>
          <a:prstGeom prst="straightConnector1">
            <a:avLst/>
          </a:prstGeom>
          <a:noFill/>
          <a:ln w="28575" cap="flat" cmpd="sng" algn="ctr">
            <a:solidFill>
              <a:srgbClr val="969696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72CE668-ECBB-46E3-B25F-F2F671FE2446}"/>
              </a:ext>
            </a:extLst>
          </p:cNvPr>
          <p:cNvCxnSpPr/>
          <p:nvPr/>
        </p:nvCxnSpPr>
        <p:spPr bwMode="auto">
          <a:xfrm>
            <a:off x="1822783" y="7172826"/>
            <a:ext cx="2362200" cy="609600"/>
          </a:xfrm>
          <a:prstGeom prst="straightConnector1">
            <a:avLst/>
          </a:prstGeom>
          <a:noFill/>
          <a:ln w="28575" cap="flat" cmpd="sng" algn="ctr">
            <a:solidFill>
              <a:srgbClr val="969696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FBEBD02-3C3A-432C-A28A-4B54CA476E7E}"/>
              </a:ext>
            </a:extLst>
          </p:cNvPr>
          <p:cNvCxnSpPr/>
          <p:nvPr/>
        </p:nvCxnSpPr>
        <p:spPr bwMode="auto">
          <a:xfrm>
            <a:off x="4321343" y="6313239"/>
            <a:ext cx="838200" cy="304800"/>
          </a:xfrm>
          <a:prstGeom prst="straightConnector1">
            <a:avLst/>
          </a:prstGeom>
          <a:noFill/>
          <a:ln w="28575" cap="flat" cmpd="sng" algn="ctr">
            <a:solidFill>
              <a:srgbClr val="969696"/>
            </a:solidFill>
            <a:prstDash val="dash"/>
            <a:round/>
            <a:headEnd type="none" w="med" len="med"/>
            <a:tailEnd type="triangle"/>
          </a:ln>
          <a:effectLst/>
        </p:spPr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39656A8-B013-4A6E-8054-024F8736182A}"/>
              </a:ext>
            </a:extLst>
          </p:cNvPr>
          <p:cNvCxnSpPr/>
          <p:nvPr/>
        </p:nvCxnSpPr>
        <p:spPr bwMode="auto">
          <a:xfrm flipV="1">
            <a:off x="4337385" y="7553826"/>
            <a:ext cx="838200" cy="228600"/>
          </a:xfrm>
          <a:prstGeom prst="straightConnector1">
            <a:avLst/>
          </a:prstGeom>
          <a:noFill/>
          <a:ln w="28575" cap="flat" cmpd="sng" algn="ctr">
            <a:solidFill>
              <a:srgbClr val="969696"/>
            </a:solidFill>
            <a:prstDash val="dash"/>
            <a:round/>
            <a:headEnd type="none" w="med" len="med"/>
            <a:tailEnd type="triangle"/>
          </a:ln>
          <a:effectLst/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8E7D145-7D99-4506-BDC0-2281CDD37687}" type="slidenum">
              <a:rPr lang="en-GB"/>
              <a:pPr/>
              <a:t>17</a:t>
            </a:fld>
            <a:endParaRPr lang="en-GB" dirty="0"/>
          </a:p>
        </p:txBody>
      </p:sp>
      <p:sp>
        <p:nvSpPr>
          <p:cNvPr id="133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Over-extrapolation</a:t>
            </a:r>
          </a:p>
        </p:txBody>
      </p:sp>
      <p:sp>
        <p:nvSpPr>
          <p:cNvPr id="133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7127" y="1371600"/>
            <a:ext cx="5545137" cy="6299200"/>
          </a:xfrm>
        </p:spPr>
        <p:txBody>
          <a:bodyPr/>
          <a:lstStyle/>
          <a:p>
            <a:pPr marL="0" indent="0">
              <a:buNone/>
            </a:pPr>
            <a:r>
              <a:rPr lang="en-GB" i="1" dirty="0"/>
              <a:t>Bubbles</a:t>
            </a:r>
          </a:p>
          <a:p>
            <a:r>
              <a:rPr lang="en-GB" dirty="0"/>
              <a:t>episodes where:</a:t>
            </a:r>
          </a:p>
          <a:p>
            <a:pPr lvl="1"/>
            <a:r>
              <a:rPr lang="en-GB" dirty="0"/>
              <a:t>the price of an asset rises dramatically and then collapses</a:t>
            </a:r>
          </a:p>
          <a:p>
            <a:pPr lvl="1"/>
            <a:r>
              <a:rPr lang="en-GB" dirty="0"/>
              <a:t>and during the price rise, there is much talk of possible overvaluation and high volume</a:t>
            </a:r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US" dirty="0"/>
          </a:p>
          <a:p>
            <a:r>
              <a:rPr lang="en-US" dirty="0"/>
              <a:t>over-extrapolation is a leading behavioral finance theory of the formation and collapse of bubbles</a:t>
            </a:r>
          </a:p>
          <a:p>
            <a:pPr lvl="1"/>
            <a:r>
              <a:rPr lang="en-US" dirty="0" err="1"/>
              <a:t>Kindleberger</a:t>
            </a:r>
            <a:r>
              <a:rPr lang="en-US" dirty="0"/>
              <a:t> (1977), Barberis et al. (2018)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pPr>
              <a:buNone/>
            </a:pPr>
            <a:endParaRPr lang="en-GB" dirty="0"/>
          </a:p>
          <a:p>
            <a:pPr lvl="1">
              <a:buFontTx/>
              <a:buNone/>
            </a:pPr>
            <a:endParaRPr lang="en-GB" dirty="0"/>
          </a:p>
          <a:p>
            <a:pPr>
              <a:buFont typeface="Symbol" pitchFamily="18" charset="2"/>
              <a:buNone/>
            </a:pPr>
            <a:endParaRPr lang="en-GB" i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167" y="3581400"/>
            <a:ext cx="4639056" cy="3168396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6BF82597-93D9-8976-7863-671E17F9F2BE}"/>
              </a:ext>
            </a:extLst>
          </p:cNvPr>
          <p:cNvSpPr txBox="1"/>
          <p:nvPr/>
        </p:nvSpPr>
        <p:spPr>
          <a:xfrm>
            <a:off x="3196614" y="6587275"/>
            <a:ext cx="304800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Nasdaq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0B91A28-1E78-03B1-B142-F5B1F1BCE74A}"/>
              </a:ext>
            </a:extLst>
          </p:cNvPr>
          <p:cNvSpPr txBox="1"/>
          <p:nvPr/>
        </p:nvSpPr>
        <p:spPr>
          <a:xfrm>
            <a:off x="3648135" y="6588222"/>
            <a:ext cx="386679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S&amp;P 500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0DE51E2-17B0-036F-3D9F-29B82298ABBC}"/>
              </a:ext>
            </a:extLst>
          </p:cNvPr>
          <p:cNvSpPr txBox="1"/>
          <p:nvPr/>
        </p:nvSpPr>
        <p:spPr>
          <a:xfrm>
            <a:off x="4148207" y="6594847"/>
            <a:ext cx="499994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6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Internet index</a:t>
            </a:r>
          </a:p>
        </p:txBody>
      </p:sp>
    </p:spTree>
    <p:extLst>
      <p:ext uri="{BB962C8B-B14F-4D97-AF65-F5344CB8AC3E}">
        <p14:creationId xmlns:p14="http://schemas.microsoft.com/office/powerpoint/2010/main" val="24116639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BC15BE3F-D66A-4762-B30A-AA597E11643D}" type="slidenum">
              <a:rPr lang="en-GB" smtClean="0"/>
              <a:pPr/>
              <a:t>18</a:t>
            </a:fld>
            <a:endParaRPr lang="en-GB" dirty="0"/>
          </a:p>
        </p:txBody>
      </p:sp>
      <p:sp>
        <p:nvSpPr>
          <p:cNvPr id="5325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Conservatism, Belief perseverance</a:t>
            </a:r>
          </a:p>
        </p:txBody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conservatism and belief perseverance predict that investors may be slow to react to important news announcements</a:t>
            </a:r>
          </a:p>
          <a:p>
            <a:pPr lvl="1"/>
            <a:r>
              <a:rPr lang="en-US" dirty="0"/>
              <a:t>e.g., to earnings announcements</a:t>
            </a:r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r>
              <a:rPr lang="en-US" dirty="0"/>
              <a:t>historically, there is indeed evidence of underreaction to earnings announcements</a:t>
            </a:r>
          </a:p>
          <a:p>
            <a:pPr lvl="1"/>
            <a:r>
              <a:rPr lang="en-US" dirty="0"/>
              <a:t>“post-earnings announcement drift” (Bernard and Thomas, 1989)</a:t>
            </a:r>
          </a:p>
          <a:p>
            <a:pPr>
              <a:buFont typeface="Symbol" pitchFamily="18" charset="2"/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24D55CF-3544-43B1-A664-6AC6C6B76ACE}" type="slidenum">
              <a:rPr lang="en-GB"/>
              <a:pPr/>
              <a:t>1</a:t>
            </a:fld>
            <a:endParaRPr lang="en-GB" dirty="0"/>
          </a:p>
        </p:txBody>
      </p:sp>
      <p:sp>
        <p:nvSpPr>
          <p:cNvPr id="1177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Psychology and finance</a:t>
            </a:r>
          </a:p>
        </p:txBody>
      </p:sp>
      <p:sp>
        <p:nvSpPr>
          <p:cNvPr id="1177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what financial phenomena might psychology help us understand better?</a:t>
            </a:r>
          </a:p>
          <a:p>
            <a:pPr lvl="1">
              <a:buFontTx/>
              <a:buNone/>
            </a:pPr>
            <a:endParaRPr lang="en-GB" dirty="0"/>
          </a:p>
          <a:p>
            <a:pPr>
              <a:buNone/>
            </a:pPr>
            <a:r>
              <a:rPr lang="en-GB" i="1" dirty="0"/>
              <a:t>Psychology of decision-making</a:t>
            </a:r>
          </a:p>
          <a:p>
            <a:r>
              <a:rPr lang="en-GB" dirty="0"/>
              <a:t>key ideas:</a:t>
            </a:r>
          </a:p>
          <a:p>
            <a:pPr lvl="1"/>
            <a:r>
              <a:rPr lang="en-GB" dirty="0"/>
              <a:t>prospect theory</a:t>
            </a:r>
          </a:p>
          <a:p>
            <a:pPr lvl="1"/>
            <a:r>
              <a:rPr lang="en-GB" dirty="0"/>
              <a:t>ambiguity aversion</a:t>
            </a:r>
          </a:p>
          <a:p>
            <a:pPr>
              <a:buFont typeface="Symbol" pitchFamily="18" charset="2"/>
              <a:buNone/>
            </a:pPr>
            <a:r>
              <a:rPr lang="en-GB" i="1" dirty="0"/>
              <a:t>Psychology of beliefs</a:t>
            </a:r>
          </a:p>
          <a:p>
            <a:r>
              <a:rPr lang="en-GB" dirty="0"/>
              <a:t>key ideas:</a:t>
            </a:r>
          </a:p>
          <a:p>
            <a:pPr lvl="1"/>
            <a:r>
              <a:rPr lang="en-GB" dirty="0"/>
              <a:t>belief in law of small numbers</a:t>
            </a:r>
          </a:p>
          <a:p>
            <a:pPr lvl="1"/>
            <a:r>
              <a:rPr lang="en-GB" dirty="0"/>
              <a:t>conservatism</a:t>
            </a:r>
          </a:p>
          <a:p>
            <a:pPr lvl="1"/>
            <a:r>
              <a:rPr lang="en-GB" dirty="0"/>
              <a:t>belief perseverance and confirmation bias</a:t>
            </a:r>
          </a:p>
          <a:p>
            <a:pPr lvl="1"/>
            <a:r>
              <a:rPr lang="en-GB" dirty="0"/>
              <a:t>availability heuristic</a:t>
            </a:r>
          </a:p>
          <a:p>
            <a:pPr lvl="1"/>
            <a:r>
              <a:rPr lang="en-GB" dirty="0"/>
              <a:t>overconfidence</a:t>
            </a:r>
          </a:p>
          <a:p>
            <a:pPr lvl="1"/>
            <a:r>
              <a:rPr lang="en-GB" dirty="0"/>
              <a:t>the influence of feelings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558CD4E-1C5C-4A87-AF89-503CBA90F197}" type="slidenum">
              <a:rPr lang="en-GB"/>
              <a:pPr/>
              <a:t>19</a:t>
            </a:fld>
            <a:endParaRPr lang="en-GB" dirty="0"/>
          </a:p>
        </p:txBody>
      </p:sp>
      <p:sp>
        <p:nvSpPr>
          <p:cNvPr id="282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Conservatism, Belief perseverance</a:t>
            </a:r>
          </a:p>
        </p:txBody>
      </p:sp>
      <p:sp>
        <p:nvSpPr>
          <p:cNvPr id="2826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Symbol" pitchFamily="18" charset="2"/>
              <a:buNone/>
            </a:pPr>
            <a:r>
              <a:rPr lang="en-US" i="1" dirty="0"/>
              <a:t>Post-earnings announcement drift</a:t>
            </a:r>
          </a:p>
          <a:p>
            <a:r>
              <a:rPr lang="en-US" dirty="0"/>
              <a:t>rank firms by the size of the surprise in their most recent earnings announcement</a:t>
            </a:r>
          </a:p>
          <a:p>
            <a:pPr lvl="1"/>
            <a:r>
              <a:rPr lang="en-US" dirty="0"/>
              <a:t>firms with positive (negative) surprises subsequently do well (poorly)</a:t>
            </a:r>
          </a:p>
          <a:p>
            <a:pPr lvl="1"/>
            <a:r>
              <a:rPr lang="en-US" dirty="0"/>
              <a:t>hard to explain from a rational finance viewpoint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>
              <a:buFont typeface="Symbol" pitchFamily="18" charset="2"/>
              <a:buNone/>
            </a:pPr>
            <a:endParaRPr lang="en-US" dirty="0"/>
          </a:p>
          <a:p>
            <a:pPr>
              <a:buFont typeface="Symbol" pitchFamily="18" charset="2"/>
              <a:buNone/>
            </a:pPr>
            <a:endParaRPr lang="en-US" dirty="0"/>
          </a:p>
        </p:txBody>
      </p:sp>
      <p:pic>
        <p:nvPicPr>
          <p:cNvPr id="282628" name="Picture 4"/>
          <p:cNvPicPr>
            <a:picLocks noChangeAspect="1" noChangeArrowheads="1"/>
          </p:cNvPicPr>
          <p:nvPr/>
        </p:nvPicPr>
        <p:blipFill>
          <a:blip r:embed="rId2" cstate="print"/>
          <a:srcRect l="9015" t="6580" r="3606" b="4935"/>
          <a:stretch>
            <a:fillRect/>
          </a:stretch>
        </p:blipFill>
        <p:spPr bwMode="auto">
          <a:xfrm>
            <a:off x="2133600" y="4114800"/>
            <a:ext cx="3429000" cy="365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02673AC3-AA5A-8F22-EE43-DAB4F6969B54}"/>
              </a:ext>
            </a:extLst>
          </p:cNvPr>
          <p:cNvGrpSpPr/>
          <p:nvPr/>
        </p:nvGrpSpPr>
        <p:grpSpPr>
          <a:xfrm>
            <a:off x="2349132" y="4213405"/>
            <a:ext cx="3253517" cy="3578295"/>
            <a:chOff x="2349132" y="4213405"/>
            <a:chExt cx="3253517" cy="3578295"/>
          </a:xfrm>
        </p:grpSpPr>
        <p:sp>
          <p:nvSpPr>
            <p:cNvPr id="2" name="文本框 1">
              <a:extLst>
                <a:ext uri="{FF2B5EF4-FFF2-40B4-BE49-F238E27FC236}">
                  <a16:creationId xmlns:a16="http://schemas.microsoft.com/office/drawing/2014/main" id="{2E616E07-E81C-9C59-5B18-1C20A4A57277}"/>
                </a:ext>
              </a:extLst>
            </p:cNvPr>
            <p:cNvSpPr txBox="1"/>
            <p:nvPr/>
          </p:nvSpPr>
          <p:spPr>
            <a:xfrm>
              <a:off x="2362200" y="4213405"/>
              <a:ext cx="1066800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700" dirty="0">
                  <a:latin typeface="Arial" panose="020B0604020202020204" pitchFamily="34" charset="0"/>
                  <a:cs typeface="Arial" panose="020B0604020202020204" pitchFamily="34" charset="0"/>
                </a:rPr>
                <a:t>Preannouncement period</a:t>
              </a:r>
            </a:p>
          </p:txBody>
        </p: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12F166A8-A27E-B0B4-6C91-90C575A943BA}"/>
                </a:ext>
              </a:extLst>
            </p:cNvPr>
            <p:cNvSpPr txBox="1"/>
            <p:nvPr/>
          </p:nvSpPr>
          <p:spPr>
            <a:xfrm>
              <a:off x="3536499" y="4267266"/>
              <a:ext cx="383546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spcBef>
                  <a:spcPts val="0"/>
                </a:spcBef>
              </a:pPr>
              <a:r>
                <a:rPr lang="en-US" sz="700" dirty="0">
                  <a:latin typeface="Arial" panose="020B0604020202020204" pitchFamily="34" charset="0"/>
                  <a:cs typeface="Arial" panose="020B0604020202020204" pitchFamily="34" charset="0"/>
                </a:rPr>
                <a:t>SUE deciles</a:t>
              </a:r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F52A7331-DC9B-E560-C925-C92B0250213C}"/>
                </a:ext>
              </a:extLst>
            </p:cNvPr>
            <p:cNvSpPr txBox="1"/>
            <p:nvPr/>
          </p:nvSpPr>
          <p:spPr>
            <a:xfrm>
              <a:off x="5219103" y="4815700"/>
              <a:ext cx="383546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spcBef>
                  <a:spcPts val="0"/>
                </a:spcBef>
              </a:pPr>
              <a:r>
                <a:rPr lang="en-US" sz="700" dirty="0">
                  <a:latin typeface="Arial" panose="020B0604020202020204" pitchFamily="34" charset="0"/>
                  <a:cs typeface="Arial" panose="020B0604020202020204" pitchFamily="34" charset="0"/>
                </a:rPr>
                <a:t>SUE deciles</a:t>
              </a: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8B8977E2-6419-BDD6-4ECA-74272ECA0B3E}"/>
                </a:ext>
              </a:extLst>
            </p:cNvPr>
            <p:cNvSpPr txBox="1"/>
            <p:nvPr/>
          </p:nvSpPr>
          <p:spPr>
            <a:xfrm>
              <a:off x="4061274" y="4228845"/>
              <a:ext cx="1066800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700" dirty="0" err="1">
                  <a:latin typeface="Arial" panose="020B0604020202020204" pitchFamily="34" charset="0"/>
                  <a:cs typeface="Arial" panose="020B0604020202020204" pitchFamily="34" charset="0"/>
                </a:rPr>
                <a:t>postannouncement</a:t>
              </a:r>
              <a:r>
                <a:rPr lang="en-US" sz="700" dirty="0">
                  <a:latin typeface="Arial" panose="020B0604020202020204" pitchFamily="34" charset="0"/>
                  <a:cs typeface="Arial" panose="020B0604020202020204" pitchFamily="34" charset="0"/>
                </a:rPr>
                <a:t> period</a:t>
              </a: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5E6E0B26-7BFC-DC19-C472-B63419B1ED6B}"/>
                </a:ext>
              </a:extLst>
            </p:cNvPr>
            <p:cNvSpPr txBox="1"/>
            <p:nvPr/>
          </p:nvSpPr>
          <p:spPr>
            <a:xfrm>
              <a:off x="2349132" y="7683978"/>
              <a:ext cx="2856903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700" dirty="0">
                  <a:latin typeface="Arial" panose="020B0604020202020204" pitchFamily="34" charset="0"/>
                  <a:cs typeface="Arial" panose="020B0604020202020204" pitchFamily="34" charset="0"/>
                </a:rPr>
                <a:t>Event Time in Trading Days Relative to Earnings Announcement Day</a:t>
              </a:r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466C005-6A6E-4583-B42C-8E2C5DCBEA9B}" type="slidenum">
              <a:rPr lang="en-GB"/>
              <a:pPr/>
              <a:t>20</a:t>
            </a:fld>
            <a:endParaRPr lang="en-GB" dirty="0"/>
          </a:p>
        </p:txBody>
      </p:sp>
      <p:sp>
        <p:nvSpPr>
          <p:cNvPr id="2467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Overconfidence</a:t>
            </a:r>
          </a:p>
        </p:txBody>
      </p:sp>
      <p:sp>
        <p:nvSpPr>
          <p:cNvPr id="2467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overconfidence means</a:t>
            </a:r>
          </a:p>
          <a:p>
            <a:pPr lvl="1"/>
            <a:r>
              <a:rPr lang="en-US" dirty="0"/>
              <a:t>excessive confidence in the precision of one’s forecasts</a:t>
            </a:r>
          </a:p>
          <a:p>
            <a:pPr lvl="1"/>
            <a:r>
              <a:rPr lang="en-US" dirty="0"/>
              <a:t>an overly rosy view of one’s abilities and prospects</a:t>
            </a:r>
          </a:p>
          <a:p>
            <a:r>
              <a:rPr lang="en-US" dirty="0"/>
              <a:t>it has been linked to several financial phenomena</a:t>
            </a:r>
          </a:p>
          <a:p>
            <a:pPr lvl="1"/>
            <a:r>
              <a:rPr lang="en-US" dirty="0"/>
              <a:t>excessive trading by some investors and, more generally, the high volume of trading in financial markets</a:t>
            </a:r>
          </a:p>
          <a:p>
            <a:pPr lvl="1"/>
            <a:r>
              <a:rPr lang="en-US" dirty="0"/>
              <a:t>the preference for active management</a:t>
            </a:r>
          </a:p>
          <a:p>
            <a:pPr lvl="1"/>
            <a:r>
              <a:rPr lang="en-US" dirty="0"/>
              <a:t>excessive M&amp;A activity</a:t>
            </a:r>
          </a:p>
          <a:p>
            <a:pPr lvl="1"/>
            <a:r>
              <a:rPr lang="en-US" dirty="0"/>
              <a:t>overpricing and bubbles</a:t>
            </a:r>
          </a:p>
          <a:p>
            <a:pPr lvl="1"/>
            <a:endParaRPr lang="en-US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45B2A10-BB53-4ED9-B682-5D97ED6E6F57}" type="slidenum">
              <a:rPr lang="en-GB"/>
              <a:pPr/>
              <a:t>21</a:t>
            </a:fld>
            <a:endParaRPr lang="en-GB" dirty="0"/>
          </a:p>
        </p:txBody>
      </p:sp>
      <p:sp>
        <p:nvSpPr>
          <p:cNvPr id="2416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Overconfidence</a:t>
            </a:r>
          </a:p>
        </p:txBody>
      </p:sp>
      <p:sp>
        <p:nvSpPr>
          <p:cNvPr id="24166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969963" y="1727200"/>
            <a:ext cx="5278437" cy="2921000"/>
          </a:xfrm>
        </p:spPr>
        <p:txBody>
          <a:bodyPr/>
          <a:lstStyle/>
          <a:p>
            <a:pPr>
              <a:buFont typeface="Symbol" pitchFamily="18" charset="2"/>
              <a:buNone/>
            </a:pPr>
            <a:r>
              <a:rPr lang="en-US" i="1" dirty="0"/>
              <a:t>Excessive trading</a:t>
            </a:r>
          </a:p>
          <a:p>
            <a:r>
              <a:rPr lang="en-US" dirty="0"/>
              <a:t>using data from a large discount brokerage over a six-year period, Barber and Odean (2000) find that, on average, individuals underperform a range of benchmarks</a:t>
            </a:r>
          </a:p>
          <a:p>
            <a:pPr lvl="1"/>
            <a:r>
              <a:rPr lang="en-US" sz="1800" dirty="0"/>
              <a:t>those who trade the most, do the worst</a:t>
            </a:r>
          </a:p>
          <a:p>
            <a:r>
              <a:rPr lang="en-US" dirty="0"/>
              <a:t>overconfidence offers a possible explanation</a:t>
            </a:r>
          </a:p>
        </p:txBody>
      </p:sp>
      <p:pic>
        <p:nvPicPr>
          <p:cNvPr id="241668" name="Picture 4" descr="barchart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3000" y="4648200"/>
            <a:ext cx="4953000" cy="3200400"/>
          </a:xfrm>
          <a:noFill/>
          <a:ln/>
        </p:spPr>
      </p:pic>
      <p:grpSp>
        <p:nvGrpSpPr>
          <p:cNvPr id="15" name="组合 14">
            <a:extLst>
              <a:ext uri="{FF2B5EF4-FFF2-40B4-BE49-F238E27FC236}">
                <a16:creationId xmlns:a16="http://schemas.microsoft.com/office/drawing/2014/main" id="{92FF8C92-346A-2F43-D5F7-8EFAD2B9BDFE}"/>
              </a:ext>
            </a:extLst>
          </p:cNvPr>
          <p:cNvGrpSpPr/>
          <p:nvPr/>
        </p:nvGrpSpPr>
        <p:grpSpPr>
          <a:xfrm>
            <a:off x="1284180" y="4908200"/>
            <a:ext cx="4564905" cy="2890212"/>
            <a:chOff x="1284180" y="4908200"/>
            <a:chExt cx="4564905" cy="2890212"/>
          </a:xfrm>
        </p:grpSpPr>
        <p:sp>
          <p:nvSpPr>
            <p:cNvPr id="2" name="文本框 1">
              <a:extLst>
                <a:ext uri="{FF2B5EF4-FFF2-40B4-BE49-F238E27FC236}">
                  <a16:creationId xmlns:a16="http://schemas.microsoft.com/office/drawing/2014/main" id="{FDAE3573-CA78-CC7F-89EF-DABC19BFAAA1}"/>
                </a:ext>
              </a:extLst>
            </p:cNvPr>
            <p:cNvSpPr txBox="1"/>
            <p:nvPr/>
          </p:nvSpPr>
          <p:spPr>
            <a:xfrm>
              <a:off x="5216223" y="4908200"/>
              <a:ext cx="574977" cy="3231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Bef>
                  <a:spcPts val="0"/>
                </a:spcBef>
              </a:pPr>
              <a:r>
                <a:rPr lang="en-US" sz="700" dirty="0">
                  <a:latin typeface="Arial" panose="020B0604020202020204" pitchFamily="34" charset="0"/>
                  <a:cs typeface="Arial" panose="020B0604020202020204" pitchFamily="34" charset="0"/>
                </a:rPr>
                <a:t>Gross Return</a:t>
              </a:r>
            </a:p>
            <a:p>
              <a:pPr>
                <a:spcBef>
                  <a:spcPts val="0"/>
                </a:spcBef>
              </a:pPr>
              <a:r>
                <a:rPr lang="en-US" sz="700" dirty="0">
                  <a:latin typeface="Arial" panose="020B0604020202020204" pitchFamily="34" charset="0"/>
                  <a:cs typeface="Arial" panose="020B0604020202020204" pitchFamily="34" charset="0"/>
                </a:rPr>
                <a:t>Net Return</a:t>
              </a:r>
            </a:p>
            <a:p>
              <a:pPr>
                <a:spcBef>
                  <a:spcPts val="0"/>
                </a:spcBef>
              </a:pPr>
              <a:r>
                <a:rPr lang="en-US" sz="700" dirty="0">
                  <a:latin typeface="Arial" panose="020B0604020202020204" pitchFamily="34" charset="0"/>
                  <a:cs typeface="Arial" panose="020B0604020202020204" pitchFamily="34" charset="0"/>
                </a:rPr>
                <a:t>Turnover</a:t>
              </a:r>
            </a:p>
          </p:txBody>
        </p: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00CCBA18-60F4-D284-91BA-D870775E2439}"/>
                </a:ext>
              </a:extLst>
            </p:cNvPr>
            <p:cNvSpPr txBox="1"/>
            <p:nvPr/>
          </p:nvSpPr>
          <p:spPr>
            <a:xfrm>
              <a:off x="1616497" y="7393437"/>
              <a:ext cx="457200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spcBef>
                  <a:spcPts val="0"/>
                </a:spcBef>
              </a:pPr>
              <a:r>
                <a:rPr lang="en-US" sz="700" dirty="0">
                  <a:latin typeface="Arial" panose="020B0604020202020204" pitchFamily="34" charset="0"/>
                  <a:cs typeface="Arial" panose="020B0604020202020204" pitchFamily="34" charset="0"/>
                </a:rPr>
                <a:t>1 (Low Turnover)</a:t>
              </a:r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83DEABEB-DC91-1DD5-EA60-5F5E76AB960B}"/>
                </a:ext>
              </a:extLst>
            </p:cNvPr>
            <p:cNvSpPr txBox="1"/>
            <p:nvPr/>
          </p:nvSpPr>
          <p:spPr>
            <a:xfrm>
              <a:off x="2207763" y="7397511"/>
              <a:ext cx="228600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spcBef>
                  <a:spcPts val="0"/>
                </a:spcBef>
              </a:pPr>
              <a:r>
                <a:rPr lang="en-US" sz="700" dirty="0"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65CE0DDD-9210-8C15-3735-5B662606A1A4}"/>
                </a:ext>
              </a:extLst>
            </p:cNvPr>
            <p:cNvSpPr txBox="1"/>
            <p:nvPr/>
          </p:nvSpPr>
          <p:spPr>
            <a:xfrm>
              <a:off x="2681259" y="7399547"/>
              <a:ext cx="228600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spcBef>
                  <a:spcPts val="0"/>
                </a:spcBef>
              </a:pPr>
              <a:r>
                <a:rPr lang="en-US" sz="700" dirty="0"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41EF6274-57FF-9EF0-C8A0-8C8F285696FC}"/>
                </a:ext>
              </a:extLst>
            </p:cNvPr>
            <p:cNvSpPr txBox="1"/>
            <p:nvPr/>
          </p:nvSpPr>
          <p:spPr>
            <a:xfrm>
              <a:off x="3154755" y="7399547"/>
              <a:ext cx="228600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spcBef>
                  <a:spcPts val="0"/>
                </a:spcBef>
              </a:pPr>
              <a:r>
                <a:rPr lang="en-US" sz="700" dirty="0"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2DA9C984-A90C-BDF9-B609-205E42CD03D1}"/>
                </a:ext>
              </a:extLst>
            </p:cNvPr>
            <p:cNvSpPr txBox="1"/>
            <p:nvPr/>
          </p:nvSpPr>
          <p:spPr>
            <a:xfrm>
              <a:off x="3506727" y="7396832"/>
              <a:ext cx="457200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spcBef>
                  <a:spcPts val="0"/>
                </a:spcBef>
              </a:pPr>
              <a:r>
                <a:rPr lang="en-US" sz="700" dirty="0">
                  <a:latin typeface="Arial" panose="020B0604020202020204" pitchFamily="34" charset="0"/>
                  <a:cs typeface="Arial" panose="020B0604020202020204" pitchFamily="34" charset="0"/>
                </a:rPr>
                <a:t>5 (High Turnover)</a:t>
              </a: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3EE337F8-5D82-3308-8F90-C02E53C89699}"/>
                </a:ext>
              </a:extLst>
            </p:cNvPr>
            <p:cNvSpPr txBox="1"/>
            <p:nvPr/>
          </p:nvSpPr>
          <p:spPr>
            <a:xfrm>
              <a:off x="4449306" y="7395474"/>
              <a:ext cx="457200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spcBef>
                  <a:spcPts val="0"/>
                </a:spcBef>
              </a:pPr>
              <a:r>
                <a:rPr lang="en-US" sz="700" dirty="0">
                  <a:latin typeface="Arial" panose="020B0604020202020204" pitchFamily="34" charset="0"/>
                  <a:cs typeface="Arial" panose="020B0604020202020204" pitchFamily="34" charset="0"/>
                </a:rPr>
                <a:t>Average Individual</a:t>
              </a: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7B19FF0B-B8EB-65BA-FE8A-2EFD05BD636E}"/>
                </a:ext>
              </a:extLst>
            </p:cNvPr>
            <p:cNvSpPr txBox="1"/>
            <p:nvPr/>
          </p:nvSpPr>
          <p:spPr>
            <a:xfrm>
              <a:off x="5391885" y="7395474"/>
              <a:ext cx="457200" cy="3231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spcBef>
                  <a:spcPts val="0"/>
                </a:spcBef>
              </a:pPr>
              <a:r>
                <a:rPr lang="en-US" sz="700" dirty="0">
                  <a:latin typeface="Arial" panose="020B0604020202020204" pitchFamily="34" charset="0"/>
                  <a:cs typeface="Arial" panose="020B0604020202020204" pitchFamily="34" charset="0"/>
                </a:rPr>
                <a:t>S&amp;P 500</a:t>
              </a:r>
            </a:p>
            <a:p>
              <a:pPr algn="ctr">
                <a:spcBef>
                  <a:spcPts val="0"/>
                </a:spcBef>
              </a:pPr>
              <a:r>
                <a:rPr lang="en-US" sz="700" dirty="0">
                  <a:latin typeface="Arial" panose="020B0604020202020204" pitchFamily="34" charset="0"/>
                  <a:cs typeface="Arial" panose="020B0604020202020204" pitchFamily="34" charset="0"/>
                </a:rPr>
                <a:t>Index</a:t>
              </a:r>
            </a:p>
            <a:p>
              <a:pPr algn="ctr">
                <a:spcBef>
                  <a:spcPts val="0"/>
                </a:spcBef>
              </a:pPr>
              <a:r>
                <a:rPr lang="en-US" sz="700" dirty="0">
                  <a:latin typeface="Arial" panose="020B0604020202020204" pitchFamily="34" charset="0"/>
                  <a:cs typeface="Arial" panose="020B0604020202020204" pitchFamily="34" charset="0"/>
                </a:rPr>
                <a:t>Fund</a:t>
              </a: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4A645237-F695-98DE-1BCC-DCA4D62FBFAC}"/>
                </a:ext>
              </a:extLst>
            </p:cNvPr>
            <p:cNvSpPr txBox="1"/>
            <p:nvPr/>
          </p:nvSpPr>
          <p:spPr>
            <a:xfrm>
              <a:off x="1565581" y="7682996"/>
              <a:ext cx="2549219" cy="11541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Bef>
                  <a:spcPts val="0"/>
                </a:spcBef>
              </a:pPr>
              <a:r>
                <a:rPr lang="en-US" sz="750" dirty="0">
                  <a:latin typeface="Arial" panose="020B0604020202020204" pitchFamily="34" charset="0"/>
                  <a:cs typeface="Arial" panose="020B0604020202020204" pitchFamily="34" charset="0"/>
                </a:rPr>
                <a:t>Individual investors Quintiles based on Monthly Turnover</a:t>
              </a: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70F12A8E-FB68-3F12-BB8C-45DDA45E54DD}"/>
                </a:ext>
              </a:extLst>
            </p:cNvPr>
            <p:cNvSpPr txBox="1"/>
            <p:nvPr/>
          </p:nvSpPr>
          <p:spPr>
            <a:xfrm rot="16200000">
              <a:off x="495993" y="6040122"/>
              <a:ext cx="1676401" cy="10002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spcBef>
                  <a:spcPts val="0"/>
                </a:spcBef>
              </a:pPr>
              <a:r>
                <a:rPr lang="en-US" sz="650" dirty="0">
                  <a:latin typeface="Arial" panose="020B0604020202020204" pitchFamily="34" charset="0"/>
                  <a:cs typeface="Arial" panose="020B0604020202020204" pitchFamily="34" charset="0"/>
                </a:rPr>
                <a:t>Percentage Annual Return/Monthly Turnover</a:t>
              </a:r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FEF9CBF-5216-4689-979A-02D42708B19B}" type="slidenum">
              <a:rPr lang="en-GB"/>
              <a:pPr/>
              <a:t>22</a:t>
            </a:fld>
            <a:endParaRPr lang="en-GB" dirty="0"/>
          </a:p>
        </p:txBody>
      </p:sp>
      <p:sp>
        <p:nvSpPr>
          <p:cNvPr id="2426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Overconfidence</a:t>
            </a:r>
          </a:p>
        </p:txBody>
      </p:sp>
      <p:sp>
        <p:nvSpPr>
          <p:cNvPr id="2426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Symbol" pitchFamily="18" charset="2"/>
              <a:buNone/>
            </a:pPr>
            <a:r>
              <a:rPr lang="en-US" i="1" dirty="0"/>
              <a:t>Excessive trading</a:t>
            </a:r>
            <a:r>
              <a:rPr lang="en-US" dirty="0"/>
              <a:t>, ctd.</a:t>
            </a:r>
          </a:p>
          <a:p>
            <a:pPr>
              <a:buFont typeface="Symbol" pitchFamily="18" charset="2"/>
              <a:buNone/>
            </a:pPr>
            <a:r>
              <a:rPr lang="en-US" dirty="0"/>
              <a:t>Test 1:</a:t>
            </a:r>
          </a:p>
          <a:p>
            <a:r>
              <a:rPr lang="en-US" dirty="0"/>
              <a:t>Grinblatt and Keloharju (2009) obtain trading records for investors in Finland, but also a measure of each trader’s overconfidence</a:t>
            </a:r>
          </a:p>
          <a:p>
            <a:pPr lvl="1"/>
            <a:r>
              <a:rPr lang="en-US" dirty="0"/>
              <a:t>based on psychological and aptitude tests at age 18, before military service</a:t>
            </a:r>
          </a:p>
          <a:p>
            <a:r>
              <a:rPr lang="en-US" dirty="0"/>
              <a:t>find a significant link between overconfidence and intensity of trading activity</a:t>
            </a:r>
          </a:p>
          <a:p>
            <a:pPr>
              <a:buFont typeface="Symbol" pitchFamily="18" charset="2"/>
              <a:buNone/>
            </a:pPr>
            <a:r>
              <a:rPr lang="en-US" dirty="0"/>
              <a:t>Test 2:</a:t>
            </a:r>
          </a:p>
          <a:p>
            <a:r>
              <a:rPr lang="en-US" dirty="0"/>
              <a:t>psychologists have found that men display slightly more overconfidence more than women, on average</a:t>
            </a:r>
          </a:p>
          <a:p>
            <a:pPr lvl="1"/>
            <a:r>
              <a:rPr lang="en-US" dirty="0"/>
              <a:t>predicts that men should trade more and have lower average returns</a:t>
            </a:r>
          </a:p>
          <a:p>
            <a:r>
              <a:rPr lang="en-US" dirty="0"/>
              <a:t>prediction is confirmed in the original dataset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Slide Number Placeholder 5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B580F84B-B2E7-4DBC-8AE2-12BD22A4A89A}" type="slidenum">
              <a:rPr lang="en-GB" smtClean="0"/>
              <a:pPr/>
              <a:t>23</a:t>
            </a:fld>
            <a:endParaRPr lang="en-GB" dirty="0"/>
          </a:p>
        </p:txBody>
      </p:sp>
      <p:sp>
        <p:nvSpPr>
          <p:cNvPr id="102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Overconfidence</a:t>
            </a:r>
          </a:p>
        </p:txBody>
      </p:sp>
      <p:sp>
        <p:nvSpPr>
          <p:cNvPr id="102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969963" y="1727200"/>
            <a:ext cx="5735637" cy="6299200"/>
          </a:xfrm>
        </p:spPr>
        <p:txBody>
          <a:bodyPr/>
          <a:lstStyle/>
          <a:p>
            <a:pPr>
              <a:buNone/>
            </a:pPr>
            <a:r>
              <a:rPr lang="en-US" i="1" dirty="0"/>
              <a:t>High volume of trading</a:t>
            </a:r>
          </a:p>
          <a:p>
            <a:r>
              <a:rPr lang="en-US" dirty="0"/>
              <a:t>it is hard to understand the high overall volume of trading without appealing to something like overconfidence</a:t>
            </a:r>
          </a:p>
          <a:p>
            <a:r>
              <a:rPr lang="en-US" dirty="0"/>
              <a:t>in a fully rational economy, there would be relatively little trading</a:t>
            </a:r>
          </a:p>
          <a:p>
            <a:pPr lvl="1"/>
            <a:r>
              <a:rPr lang="en-US" dirty="0"/>
              <a:t>people infer a negative signal from others’ willingness to trade</a:t>
            </a:r>
          </a:p>
          <a:p>
            <a:r>
              <a:rPr lang="en-US" dirty="0"/>
              <a:t>overconfidence offers a way out of this logjam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466C005-6A6E-4583-B42C-8E2C5DCBEA9B}" type="slidenum">
              <a:rPr lang="en-GB"/>
              <a:pPr/>
              <a:t>24</a:t>
            </a:fld>
            <a:endParaRPr lang="en-GB" dirty="0"/>
          </a:p>
        </p:txBody>
      </p:sp>
      <p:sp>
        <p:nvSpPr>
          <p:cNvPr id="2467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Overconfidence</a:t>
            </a:r>
          </a:p>
        </p:txBody>
      </p:sp>
      <p:sp>
        <p:nvSpPr>
          <p:cNvPr id="2467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i="1" dirty="0"/>
              <a:t>The active management puzzle</a:t>
            </a:r>
          </a:p>
          <a:p>
            <a:r>
              <a:rPr lang="en-US" dirty="0"/>
              <a:t>the average actively-managed mutual fund underperforms index funds, after fees</a:t>
            </a:r>
          </a:p>
          <a:p>
            <a:pPr lvl="1"/>
            <a:r>
              <a:rPr lang="en-US" dirty="0"/>
              <a:t>the popularity of active funds is therefore a puzzle</a:t>
            </a:r>
          </a:p>
          <a:p>
            <a:r>
              <a:rPr lang="en-US" dirty="0"/>
              <a:t>overconfidence is one way of understanding it</a:t>
            </a:r>
          </a:p>
          <a:p>
            <a:pPr lvl="1"/>
            <a:r>
              <a:rPr lang="en-US" dirty="0"/>
              <a:t>other explanations?</a:t>
            </a:r>
          </a:p>
          <a:p>
            <a:pPr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EB09FDE-9CC0-48F5-9154-732FA7C80258}" type="slidenum">
              <a:rPr lang="en-GB"/>
              <a:pPr/>
              <a:t>25</a:t>
            </a:fld>
            <a:endParaRPr lang="en-GB" dirty="0"/>
          </a:p>
        </p:txBody>
      </p:sp>
      <p:sp>
        <p:nvSpPr>
          <p:cNvPr id="2457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Overconfidence</a:t>
            </a:r>
          </a:p>
        </p:txBody>
      </p:sp>
      <p:sp>
        <p:nvSpPr>
          <p:cNvPr id="2457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Symbol" pitchFamily="18" charset="2"/>
              <a:buNone/>
            </a:pPr>
            <a:r>
              <a:rPr lang="en-US" i="1" dirty="0"/>
              <a:t>Excessive M&amp;A activity</a:t>
            </a:r>
          </a:p>
          <a:p>
            <a:r>
              <a:rPr lang="en-US" dirty="0"/>
              <a:t>why are there so many acquisitions, when there is little evidence that they create value, on average?</a:t>
            </a:r>
          </a:p>
          <a:p>
            <a:pPr lvl="1"/>
            <a:r>
              <a:rPr lang="en-US" dirty="0"/>
              <a:t>on average, stock of bidder loses value over the three years after the event, relative to a control group</a:t>
            </a:r>
          </a:p>
          <a:p>
            <a:r>
              <a:rPr lang="en-US" dirty="0"/>
              <a:t>CEO overconfidence is one possible explanation</a:t>
            </a:r>
            <a:endParaRPr lang="en-US" i="1" dirty="0"/>
          </a:p>
          <a:p>
            <a:pPr>
              <a:buFont typeface="Symbol" pitchFamily="18" charset="2"/>
              <a:buNone/>
            </a:pPr>
            <a:r>
              <a:rPr lang="en-US" sz="1600" i="1" dirty="0"/>
              <a:t>	“Many managements were overexposed in impressionable childhood years to the story in which the imprisoned handsome prince is released from a toad’s body by a kiss from a beautiful princess. Consequently, they are certain their managerial kiss will do wonders for the profitability of Company T[arget]…We’ve observed many kisses but very few miracles. Nevertheless, many managerial princesses remain serenely confident about the future potency of their kisses – even after their corporate backyards are knee-deep in unresponsive toads.”</a:t>
            </a:r>
            <a:r>
              <a:rPr lang="en-US" dirty="0"/>
              <a:t> </a:t>
            </a:r>
          </a:p>
          <a:p>
            <a:pPr>
              <a:buFont typeface="Symbol" pitchFamily="18" charset="2"/>
              <a:buNone/>
            </a:pPr>
            <a:r>
              <a:rPr lang="en-US" dirty="0"/>
              <a:t>	(Warren Buffett, Berkshire Hathaway Annual Report, 1981)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466C005-6A6E-4583-B42C-8E2C5DCBEA9B}" type="slidenum">
              <a:rPr lang="en-GB"/>
              <a:pPr/>
              <a:t>26</a:t>
            </a:fld>
            <a:endParaRPr lang="en-GB" dirty="0"/>
          </a:p>
        </p:txBody>
      </p:sp>
      <p:sp>
        <p:nvSpPr>
          <p:cNvPr id="2467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Overconfidence</a:t>
            </a:r>
          </a:p>
        </p:txBody>
      </p:sp>
      <p:sp>
        <p:nvSpPr>
          <p:cNvPr id="2467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Symbol" pitchFamily="18" charset="2"/>
              <a:buNone/>
            </a:pPr>
            <a:r>
              <a:rPr lang="en-US" i="1" dirty="0"/>
              <a:t>Excessive M&amp;A Activity</a:t>
            </a:r>
            <a:r>
              <a:rPr lang="en-US" dirty="0"/>
              <a:t>, </a:t>
            </a:r>
            <a:r>
              <a:rPr lang="en-US" dirty="0" err="1"/>
              <a:t>ctd</a:t>
            </a:r>
            <a:r>
              <a:rPr lang="en-US" dirty="0"/>
              <a:t>.</a:t>
            </a:r>
          </a:p>
          <a:p>
            <a:r>
              <a:rPr lang="en-US" dirty="0"/>
              <a:t>one study identifies overconfident CEOs as those who hold on to their executive stock options longer than recommended by standard exercise models</a:t>
            </a:r>
          </a:p>
          <a:p>
            <a:r>
              <a:rPr lang="en-US" dirty="0"/>
              <a:t>find that:</a:t>
            </a:r>
          </a:p>
          <a:p>
            <a:pPr lvl="1"/>
            <a:r>
              <a:rPr lang="en-US" dirty="0"/>
              <a:t>these managers do more acquisitions</a:t>
            </a:r>
          </a:p>
          <a:p>
            <a:pPr lvl="1"/>
            <a:r>
              <a:rPr lang="en-US" dirty="0"/>
              <a:t>in particular, they do more “diversifying” acquisitions</a:t>
            </a:r>
          </a:p>
          <a:p>
            <a:pPr lvl="1"/>
            <a:r>
              <a:rPr lang="en-US" dirty="0"/>
              <a:t>market reacts more negatively to acquisition announcements from these managers</a:t>
            </a:r>
          </a:p>
          <a:p>
            <a:r>
              <a:rPr lang="en-US" dirty="0"/>
              <a:t>another measure of overconfidence based on press reports leads to similar results</a:t>
            </a:r>
          </a:p>
          <a:p>
            <a:r>
              <a:rPr lang="en-US" dirty="0"/>
              <a:t>Source: Malmendier and Tate (2008)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4649F24E-63A5-4962-9661-AB1739438E09}" type="slidenum">
              <a:rPr lang="en-GB" smtClean="0"/>
              <a:pPr/>
              <a:t>27</a:t>
            </a:fld>
            <a:endParaRPr lang="en-GB" dirty="0"/>
          </a:p>
        </p:txBody>
      </p:sp>
      <p:sp>
        <p:nvSpPr>
          <p:cNvPr id="5734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Feelings</a:t>
            </a:r>
          </a:p>
        </p:txBody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Symbol" pitchFamily="18" charset="2"/>
              <a:buNone/>
            </a:pPr>
            <a:r>
              <a:rPr lang="en-US" i="1" dirty="0"/>
              <a:t>Affective feelings</a:t>
            </a:r>
          </a:p>
          <a:p>
            <a:r>
              <a:rPr lang="en-US" dirty="0"/>
              <a:t>there is evidence that exogenous stimuli that affect mood can in turn affect stock prices</a:t>
            </a:r>
          </a:p>
          <a:p>
            <a:r>
              <a:rPr lang="en-US" dirty="0"/>
              <a:t>stimulus: </a:t>
            </a:r>
            <a:r>
              <a:rPr lang="en-US" i="1" dirty="0"/>
              <a:t>soccer</a:t>
            </a:r>
          </a:p>
          <a:p>
            <a:pPr lvl="1"/>
            <a:r>
              <a:rPr lang="en-US" dirty="0"/>
              <a:t>if the national soccer team loses a World Cup match, the national stock market does poorly the next day (Edmans, Garcia, Norli, 2007)</a:t>
            </a:r>
          </a:p>
          <a:p>
            <a:r>
              <a:rPr lang="en-US" dirty="0"/>
              <a:t>stimulus: </a:t>
            </a:r>
            <a:r>
              <a:rPr lang="en-US" i="1" dirty="0"/>
              <a:t>sunshine</a:t>
            </a:r>
          </a:p>
          <a:p>
            <a:pPr lvl="1"/>
            <a:r>
              <a:rPr lang="en-US" dirty="0"/>
              <a:t>the stock market does better on sunny days (Hirshleifer and Shumway, 2003)</a:t>
            </a:r>
          </a:p>
          <a:p>
            <a:pPr>
              <a:buNone/>
            </a:pPr>
            <a:endParaRPr lang="en-US" i="1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3854B336-B978-46E8-91E8-34CFFE845529}" type="slidenum">
              <a:rPr lang="en-GB" smtClean="0"/>
              <a:pPr/>
              <a:t>28</a:t>
            </a:fld>
            <a:endParaRPr lang="en-GB" dirty="0"/>
          </a:p>
        </p:txBody>
      </p:sp>
      <p:sp>
        <p:nvSpPr>
          <p:cNvPr id="5837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Feelings</a:t>
            </a:r>
          </a:p>
        </p:txBody>
      </p:sp>
      <p:sp>
        <p:nvSpPr>
          <p:cNvPr id="5837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Symbol" pitchFamily="18" charset="2"/>
              <a:buNone/>
            </a:pPr>
            <a:r>
              <a:rPr lang="en-US" i="1" dirty="0"/>
              <a:t>Cognitive feelings</a:t>
            </a:r>
          </a:p>
          <a:p>
            <a:r>
              <a:rPr lang="en-US" dirty="0"/>
              <a:t>if investors exhibit a “mere exposure” effect , they will disproportionately invest in:</a:t>
            </a:r>
          </a:p>
          <a:p>
            <a:pPr lvl="1"/>
            <a:r>
              <a:rPr lang="en-US" dirty="0"/>
              <a:t>the domestic stock market</a:t>
            </a:r>
          </a:p>
          <a:p>
            <a:pPr lvl="1"/>
            <a:r>
              <a:rPr lang="en-US" dirty="0"/>
              <a:t>locally headquartered stocks</a:t>
            </a:r>
          </a:p>
          <a:p>
            <a:pPr lvl="1"/>
            <a:r>
              <a:rPr lang="en-US" dirty="0"/>
              <a:t>own-company stock</a:t>
            </a:r>
          </a:p>
          <a:p>
            <a:r>
              <a:rPr lang="en-US" dirty="0"/>
              <a:t>individual investors do indeed exhibit a surprisingly large preference for these assets</a:t>
            </a:r>
          </a:p>
          <a:p>
            <a:pPr>
              <a:buFont typeface="Symbol" pitchFamily="18" charset="2"/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1F265B87-7D53-4099-ABC1-C9A1AFCC0CA3}" type="slidenum">
              <a:rPr lang="en-GB" smtClean="0"/>
              <a:pPr/>
              <a:t>2</a:t>
            </a:fld>
            <a:endParaRPr lang="en-GB" dirty="0"/>
          </a:p>
        </p:txBody>
      </p:sp>
      <p:sp>
        <p:nvSpPr>
          <p:cNvPr id="5017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Prospect theory</a:t>
            </a:r>
          </a:p>
        </p:txBody>
      </p:sp>
      <p:sp>
        <p:nvSpPr>
          <p:cNvPr id="5018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i="1" dirty="0"/>
              <a:t>loss aversion</a:t>
            </a:r>
            <a:r>
              <a:rPr lang="en-US" dirty="0"/>
              <a:t> component of prospect theory has been linked to:</a:t>
            </a:r>
          </a:p>
          <a:p>
            <a:pPr lvl="1"/>
            <a:r>
              <a:rPr lang="en-US" dirty="0"/>
              <a:t>the equity premium puzzle</a:t>
            </a:r>
          </a:p>
          <a:p>
            <a:pPr lvl="1"/>
            <a:r>
              <a:rPr lang="en-US" dirty="0"/>
              <a:t>historical non-participation in the stock market</a:t>
            </a:r>
          </a:p>
          <a:p>
            <a:pPr>
              <a:buNone/>
            </a:pPr>
            <a:r>
              <a:rPr lang="en-US" i="1" dirty="0"/>
              <a:t>The equity premium puzzle</a:t>
            </a:r>
          </a:p>
          <a:p>
            <a:r>
              <a:rPr lang="en-US" dirty="0"/>
              <a:t>over the past century, the U.S. stock market has earned a much higher average return than T-Bills</a:t>
            </a:r>
          </a:p>
          <a:p>
            <a:pPr lvl="1"/>
            <a:r>
              <a:rPr lang="en-US" dirty="0"/>
              <a:t>the difference is puzzlingly high</a:t>
            </a:r>
          </a:p>
          <a:p>
            <a:r>
              <a:rPr lang="en-US" dirty="0"/>
              <a:t>loss aversion may help explain this</a:t>
            </a:r>
          </a:p>
          <a:p>
            <a:pPr>
              <a:buNone/>
            </a:pPr>
            <a:r>
              <a:rPr lang="en-US" i="1" dirty="0"/>
              <a:t>Non-participation</a:t>
            </a:r>
          </a:p>
          <a:p>
            <a:r>
              <a:rPr lang="en-US" dirty="0"/>
              <a:t>e.g., in 1984, only 28% of U.S. households had any exposure at all to the stock market</a:t>
            </a:r>
          </a:p>
          <a:p>
            <a:pPr lvl="1"/>
            <a:r>
              <a:rPr lang="en-US" dirty="0"/>
              <a:t>again, loss aversion may have played a role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8C926ED4-63C5-4A59-9E21-BC7C4FE24F31}" type="slidenum">
              <a:rPr lang="en-GB" smtClean="0"/>
              <a:pPr/>
              <a:t>29</a:t>
            </a:fld>
            <a:endParaRPr lang="en-GB" dirty="0"/>
          </a:p>
        </p:txBody>
      </p:sp>
      <p:sp>
        <p:nvSpPr>
          <p:cNvPr id="1126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aside: Under-diversification</a:t>
            </a:r>
          </a:p>
        </p:txBody>
      </p:sp>
      <p:sp>
        <p:nvSpPr>
          <p:cNvPr id="1126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90600" y="1066800"/>
            <a:ext cx="5545138" cy="6299200"/>
          </a:xfrm>
        </p:spPr>
        <p:txBody>
          <a:bodyPr/>
          <a:lstStyle/>
          <a:p>
            <a:pPr>
              <a:buFont typeface="Symbol" pitchFamily="18" charset="2"/>
              <a:buNone/>
            </a:pPr>
            <a:endParaRPr lang="en-GB" dirty="0"/>
          </a:p>
          <a:p>
            <a:r>
              <a:rPr lang="en-GB" dirty="0"/>
              <a:t>there are other psychological approaches to thinking about under-diversification</a:t>
            </a:r>
          </a:p>
          <a:p>
            <a:r>
              <a:rPr lang="en-GB" dirty="0"/>
              <a:t>one of them is based on the idea of </a:t>
            </a:r>
            <a:r>
              <a:rPr lang="en-GB" i="1" dirty="0"/>
              <a:t>loyalty</a:t>
            </a:r>
          </a:p>
          <a:p>
            <a:r>
              <a:rPr lang="en-GB" dirty="0"/>
              <a:t>for example, large allocations to own-company stock may be driven by feelings of loyalty</a:t>
            </a:r>
          </a:p>
          <a:p>
            <a:pPr lvl="1"/>
            <a:r>
              <a:rPr lang="en-GB" dirty="0"/>
              <a:t>Cohen (2009) presents evidence consistent with this</a:t>
            </a:r>
          </a:p>
          <a:p>
            <a:r>
              <a:rPr lang="en-GB" dirty="0"/>
              <a:t>similarly, home bias puzzle may be explained by loyalty to home country, i.e., patriotism</a:t>
            </a:r>
          </a:p>
          <a:p>
            <a:pPr lvl="1"/>
            <a:r>
              <a:rPr lang="en-GB" dirty="0"/>
              <a:t>find that home bias </a:t>
            </a:r>
            <a:r>
              <a:rPr lang="en-GB" i="1" dirty="0"/>
              <a:t>is</a:t>
            </a:r>
            <a:r>
              <a:rPr lang="en-GB" dirty="0"/>
              <a:t> more pronounced in countries where people are more patriotic</a:t>
            </a:r>
          </a:p>
          <a:p>
            <a:pPr lvl="1"/>
            <a:r>
              <a:rPr lang="en-GB" dirty="0"/>
              <a:t>Morse and Shive (2009)</a:t>
            </a:r>
          </a:p>
          <a:p>
            <a:pPr>
              <a:buFont typeface="Symbol" pitchFamily="18" charset="2"/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Slide Number Placeholder 5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43CC7CDB-A01D-4106-945B-FD341E172A87}" type="slidenum">
              <a:rPr lang="en-GB" smtClean="0"/>
              <a:pPr/>
              <a:t>30</a:t>
            </a:fld>
            <a:endParaRPr lang="en-GB" dirty="0"/>
          </a:p>
        </p:txBody>
      </p:sp>
      <p:sp>
        <p:nvSpPr>
          <p:cNvPr id="1229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aside: Under-diversification</a:t>
            </a:r>
          </a:p>
        </p:txBody>
      </p:sp>
      <p:sp>
        <p:nvSpPr>
          <p:cNvPr id="12292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969963" y="1727200"/>
            <a:ext cx="5278437" cy="1930400"/>
          </a:xfrm>
        </p:spPr>
        <p:txBody>
          <a:bodyPr/>
          <a:lstStyle/>
          <a:p>
            <a:pPr>
              <a:buFont typeface="Symbol" pitchFamily="18" charset="2"/>
              <a:buNone/>
            </a:pPr>
            <a:r>
              <a:rPr lang="en-US" dirty="0"/>
              <a:t>Source: Morse and Shive (2009)</a:t>
            </a:r>
          </a:p>
        </p:txBody>
      </p:sp>
      <p:pic>
        <p:nvPicPr>
          <p:cNvPr id="12293" name="Picture 4" descr="graph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90600" y="2514600"/>
            <a:ext cx="5562600" cy="4876800"/>
          </a:xfrm>
          <a:noFill/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2B530273-08DD-0833-32C6-3EA2523CD54B}"/>
              </a:ext>
            </a:extLst>
          </p:cNvPr>
          <p:cNvGrpSpPr/>
          <p:nvPr/>
        </p:nvGrpSpPr>
        <p:grpSpPr>
          <a:xfrm>
            <a:off x="1187454" y="3514412"/>
            <a:ext cx="3708126" cy="3619734"/>
            <a:chOff x="1187454" y="3514412"/>
            <a:chExt cx="3708126" cy="3619734"/>
          </a:xfrm>
        </p:grpSpPr>
        <p:sp>
          <p:nvSpPr>
            <p:cNvPr id="2" name="文本框 1">
              <a:extLst>
                <a:ext uri="{FF2B5EF4-FFF2-40B4-BE49-F238E27FC236}">
                  <a16:creationId xmlns:a16="http://schemas.microsoft.com/office/drawing/2014/main" id="{3CE2CA09-1DE6-19EE-9CDE-19706ADE9DD5}"/>
                </a:ext>
              </a:extLst>
            </p:cNvPr>
            <p:cNvSpPr txBox="1"/>
            <p:nvPr/>
          </p:nvSpPr>
          <p:spPr>
            <a:xfrm>
              <a:off x="2946240" y="6964869"/>
              <a:ext cx="19493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spcBef>
                  <a:spcPts val="0"/>
                </a:spcBef>
              </a:pPr>
              <a:r>
                <a:rPr 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Patriotism Score</a:t>
              </a:r>
            </a:p>
          </p:txBody>
        </p: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E5A11A33-1BB4-D027-6071-18DAE002EB27}"/>
                </a:ext>
              </a:extLst>
            </p:cNvPr>
            <p:cNvSpPr txBox="1"/>
            <p:nvPr/>
          </p:nvSpPr>
          <p:spPr>
            <a:xfrm rot="16200000">
              <a:off x="-27154" y="4729020"/>
              <a:ext cx="2590800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spcBef>
                  <a:spcPts val="0"/>
                </a:spcBef>
              </a:pPr>
              <a:r>
                <a:rPr lang="en-US" sz="105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Foreign Equity Holdings Percentage</a:t>
              </a:r>
            </a:p>
          </p:txBody>
        </p: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E5C009D-382A-42F0-ABD5-2DF4C579F74B}" type="slidenum">
              <a:rPr lang="en-GB"/>
              <a:pPr/>
              <a:t>31</a:t>
            </a:fld>
            <a:endParaRPr lang="en-GB" dirty="0"/>
          </a:p>
        </p:txBody>
      </p:sp>
      <p:sp>
        <p:nvSpPr>
          <p:cNvPr id="185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Criticisms of behavioral finance</a:t>
            </a:r>
          </a:p>
        </p:txBody>
      </p:sp>
      <p:sp>
        <p:nvSpPr>
          <p:cNvPr id="1853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SzTx/>
              <a:buFont typeface="Wingdings" pitchFamily="2" charset="2"/>
              <a:buNone/>
            </a:pPr>
            <a:r>
              <a:rPr lang="en-GB" i="1" dirty="0"/>
              <a:t>Criticism I</a:t>
            </a:r>
          </a:p>
          <a:p>
            <a:pPr>
              <a:buSzTx/>
              <a:buFont typeface="Wingdings" pitchFamily="2" charset="2"/>
              <a:buChar char="u"/>
            </a:pPr>
            <a:r>
              <a:rPr lang="en-GB" dirty="0"/>
              <a:t>the field is “undisciplined”</a:t>
            </a:r>
          </a:p>
          <a:p>
            <a:pPr lvl="1"/>
            <a:r>
              <a:rPr lang="en-GB" dirty="0"/>
              <a:t>“it’s too easy to find psychology that fits the facts”</a:t>
            </a:r>
          </a:p>
          <a:p>
            <a:pPr>
              <a:buFont typeface="Symbol" pitchFamily="18" charset="2"/>
              <a:buNone/>
            </a:pPr>
            <a:r>
              <a:rPr lang="en-GB" dirty="0"/>
              <a:t>Response:</a:t>
            </a:r>
          </a:p>
          <a:p>
            <a:r>
              <a:rPr lang="en-GB" dirty="0"/>
              <a:t>emphasize tests of </a:t>
            </a:r>
            <a:r>
              <a:rPr lang="en-GB" i="1" dirty="0"/>
              <a:t>new predictions</a:t>
            </a:r>
          </a:p>
          <a:p>
            <a:pPr>
              <a:buFont typeface="Symbol" pitchFamily="18" charset="2"/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29945B9-515F-4807-BCD6-D611FB6D6747}" type="slidenum">
              <a:rPr lang="en-GB"/>
              <a:pPr/>
              <a:t>32</a:t>
            </a:fld>
            <a:endParaRPr lang="en-GB" dirty="0"/>
          </a:p>
        </p:txBody>
      </p:sp>
      <p:sp>
        <p:nvSpPr>
          <p:cNvPr id="1863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Criticisms of behavioral finance</a:t>
            </a:r>
          </a:p>
        </p:txBody>
      </p:sp>
      <p:sp>
        <p:nvSpPr>
          <p:cNvPr id="1863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Symbol" pitchFamily="18" charset="2"/>
              <a:buNone/>
            </a:pPr>
            <a:r>
              <a:rPr lang="en-US" i="1" dirty="0"/>
              <a:t>Criticism II</a:t>
            </a:r>
          </a:p>
          <a:p>
            <a:r>
              <a:rPr lang="en-US" dirty="0"/>
              <a:t>“surely smart traders will quickly undo any effect irrational people have on prices”</a:t>
            </a:r>
          </a:p>
          <a:p>
            <a:pPr marL="0" indent="0">
              <a:buNone/>
            </a:pPr>
            <a:r>
              <a:rPr lang="en-US" dirty="0"/>
              <a:t>Response:</a:t>
            </a:r>
          </a:p>
          <a:p>
            <a:r>
              <a:rPr lang="en-US" dirty="0"/>
              <a:t>money managers face risks when attempting to exploit a mispricing</a:t>
            </a:r>
          </a:p>
          <a:p>
            <a:pPr lvl="1"/>
            <a:r>
              <a:rPr lang="en-US" dirty="0"/>
              <a:t>e.g., the risk that the mispricing worsens in the short run</a:t>
            </a:r>
          </a:p>
          <a:p>
            <a:pPr lvl="1"/>
            <a:r>
              <a:rPr lang="en-US" dirty="0"/>
              <a:t>there are “limits to arbitrage”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>
              <a:buFont typeface="Symbol" pitchFamily="18" charset="2"/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CF28B2F7-3753-47E7-AB0B-7B334327EDE1}" type="slidenum">
              <a:rPr lang="en-GB" smtClean="0"/>
              <a:pPr/>
              <a:t>33</a:t>
            </a:fld>
            <a:endParaRPr lang="en-GB" dirty="0"/>
          </a:p>
        </p:txBody>
      </p:sp>
      <p:sp>
        <p:nvSpPr>
          <p:cNvPr id="2253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Limits to arbitrage</a:t>
            </a:r>
          </a:p>
        </p:txBody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Symbol" pitchFamily="18" charset="2"/>
              <a:buNone/>
              <a:tabLst>
                <a:tab pos="952500" algn="l"/>
              </a:tabLst>
            </a:pPr>
            <a:r>
              <a:rPr lang="en-GB" i="1" dirty="0"/>
              <a:t>Example:</a:t>
            </a:r>
            <a:r>
              <a:rPr lang="en-GB" dirty="0"/>
              <a:t> Twin stocks</a:t>
            </a:r>
          </a:p>
          <a:p>
            <a:pPr>
              <a:tabLst>
                <a:tab pos="952500" algn="l"/>
              </a:tabLst>
            </a:pPr>
            <a:r>
              <a:rPr lang="en-GB" dirty="0"/>
              <a:t>shares that are claims to the same cash flows but trade in different locations</a:t>
            </a:r>
          </a:p>
          <a:p>
            <a:pPr>
              <a:tabLst>
                <a:tab pos="952500" algn="l"/>
              </a:tabLst>
            </a:pPr>
            <a:r>
              <a:rPr lang="en-GB" dirty="0"/>
              <a:t>e.g., Royal Dutch &amp; Shell</a:t>
            </a:r>
          </a:p>
          <a:p>
            <a:pPr marL="762000" lvl="1">
              <a:tabLst>
                <a:tab pos="952500" algn="l"/>
              </a:tabLst>
            </a:pPr>
            <a:r>
              <a:rPr lang="en-GB" dirty="0"/>
              <a:t>Royal Dutch, traded primarily in the Netherlands and the U.S., is a claim to 60% of the cash flow</a:t>
            </a:r>
          </a:p>
          <a:p>
            <a:pPr marL="762000" lvl="1">
              <a:tabLst>
                <a:tab pos="952500" algn="l"/>
              </a:tabLst>
            </a:pPr>
            <a:r>
              <a:rPr lang="en-GB" dirty="0"/>
              <a:t>Shell, traded primarily in London, is a claim to 40% of the cash flow</a:t>
            </a:r>
          </a:p>
          <a:p>
            <a:pPr>
              <a:tabLst>
                <a:tab pos="952500" algn="l"/>
              </a:tabLst>
            </a:pPr>
            <a:r>
              <a:rPr lang="en-GB" dirty="0"/>
              <a:t>should find that</a:t>
            </a:r>
          </a:p>
          <a:p>
            <a:pPr>
              <a:lnSpc>
                <a:spcPct val="140000"/>
              </a:lnSpc>
              <a:buFont typeface="Symbol" pitchFamily="18" charset="2"/>
              <a:buNone/>
              <a:tabLst>
                <a:tab pos="952500" algn="l"/>
              </a:tabLst>
            </a:pPr>
            <a:r>
              <a:rPr lang="en-GB" i="1" dirty="0"/>
              <a:t>		</a:t>
            </a:r>
            <a:r>
              <a:rPr lang="en-GB" dirty="0"/>
              <a:t>market value (Royal Dutch)</a:t>
            </a:r>
            <a:endParaRPr lang="en-GB" u="sng" dirty="0"/>
          </a:p>
          <a:p>
            <a:pPr>
              <a:lnSpc>
                <a:spcPct val="20000"/>
              </a:lnSpc>
              <a:buFont typeface="Symbol" pitchFamily="18" charset="2"/>
              <a:buNone/>
              <a:tabLst>
                <a:tab pos="952500" algn="l"/>
              </a:tabLst>
            </a:pPr>
            <a:r>
              <a:rPr lang="en-GB" dirty="0"/>
              <a:t>	      	market value (Shell)</a:t>
            </a:r>
          </a:p>
          <a:p>
            <a:pPr>
              <a:buFont typeface="Symbol" pitchFamily="18" charset="2"/>
              <a:buNone/>
              <a:tabLst>
                <a:tab pos="952500" algn="l"/>
              </a:tabLst>
            </a:pPr>
            <a:r>
              <a:rPr lang="en-GB" dirty="0"/>
              <a:t>	but don’t!</a:t>
            </a:r>
            <a:endParaRPr lang="en-GB" i="1" dirty="0"/>
          </a:p>
        </p:txBody>
      </p:sp>
      <p:sp>
        <p:nvSpPr>
          <p:cNvPr id="22533" name="Line 4"/>
          <p:cNvSpPr>
            <a:spLocks noChangeShapeType="1"/>
          </p:cNvSpPr>
          <p:nvPr/>
        </p:nvSpPr>
        <p:spPr bwMode="auto">
          <a:xfrm>
            <a:off x="1524000" y="5715000"/>
            <a:ext cx="35814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bIns="0" anchor="ctr"/>
          <a:lstStyle/>
          <a:p>
            <a:endParaRPr lang="en-US" dirty="0"/>
          </a:p>
        </p:txBody>
      </p:sp>
      <p:sp>
        <p:nvSpPr>
          <p:cNvPr id="22534" name="Text Box 5"/>
          <p:cNvSpPr txBox="1">
            <a:spLocks noChangeArrowheads="1"/>
          </p:cNvSpPr>
          <p:nvPr/>
        </p:nvSpPr>
        <p:spPr bwMode="auto">
          <a:xfrm>
            <a:off x="5334000" y="5577681"/>
            <a:ext cx="609600" cy="274638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r>
              <a:rPr lang="en-GB" dirty="0"/>
              <a:t>= 1.5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CE789727-61FB-4E90-825A-1FFFA9CB39B4}" type="slidenum">
              <a:rPr lang="en-GB" smtClean="0"/>
              <a:pPr/>
              <a:t>34</a:t>
            </a:fld>
            <a:endParaRPr lang="en-GB" dirty="0"/>
          </a:p>
        </p:txBody>
      </p:sp>
      <p:sp>
        <p:nvSpPr>
          <p:cNvPr id="2355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Limits to arbitrage</a:t>
            </a:r>
          </a:p>
        </p:txBody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Symbol" pitchFamily="18" charset="2"/>
              <a:buNone/>
            </a:pPr>
            <a:r>
              <a:rPr lang="en-GB" dirty="0"/>
              <a:t>Royal Dutch and Shell deviations from parity</a:t>
            </a:r>
          </a:p>
        </p:txBody>
      </p:sp>
      <p:pic>
        <p:nvPicPr>
          <p:cNvPr id="23557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5800" y="2590800"/>
            <a:ext cx="6172200" cy="3714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0AF7EDF8-CC3E-799F-C357-D3C1620731E1}"/>
              </a:ext>
            </a:extLst>
          </p:cNvPr>
          <p:cNvSpPr txBox="1"/>
          <p:nvPr/>
        </p:nvSpPr>
        <p:spPr>
          <a:xfrm rot="16200000">
            <a:off x="192442" y="3930878"/>
            <a:ext cx="167640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Percent deviation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4F2E4529-8FF9-491B-B5DB-B536344DCA9F}" type="slidenum">
              <a:rPr lang="en-GB" smtClean="0"/>
              <a:pPr/>
              <a:t>35</a:t>
            </a:fld>
            <a:endParaRPr lang="en-GB" dirty="0"/>
          </a:p>
        </p:txBody>
      </p:sp>
      <p:sp>
        <p:nvSpPr>
          <p:cNvPr id="2969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Prescriptive behavioral finance</a:t>
            </a:r>
          </a:p>
        </p:txBody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can we help people overcome their biases and make better decisions?</a:t>
            </a:r>
          </a:p>
          <a:p>
            <a:r>
              <a:rPr lang="en-US" dirty="0"/>
              <a:t>awareness of the biases is a first step</a:t>
            </a:r>
          </a:p>
          <a:p>
            <a:r>
              <a:rPr lang="en-US" dirty="0"/>
              <a:t>some explicit de-biasing techniques are also effective</a:t>
            </a:r>
          </a:p>
          <a:p>
            <a:pPr lvl="1"/>
            <a:r>
              <a:rPr lang="en-US" dirty="0"/>
              <a:t>e.g., for overconfidence, asking “Why not?”, or giving a public explanation of one’s reasoning</a:t>
            </a:r>
          </a:p>
          <a:p>
            <a:pPr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9CC57545-DB97-475B-AB2C-A1D7F61A5CC5}" type="slidenum">
              <a:rPr lang="en-GB" smtClean="0"/>
              <a:pPr/>
              <a:t>36</a:t>
            </a:fld>
            <a:endParaRPr lang="en-GB" dirty="0"/>
          </a:p>
        </p:txBody>
      </p:sp>
      <p:sp>
        <p:nvSpPr>
          <p:cNvPr id="3072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Prescriptive behavioral finance</a:t>
            </a:r>
          </a:p>
        </p:txBody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institutional design can be particularly effective</a:t>
            </a:r>
          </a:p>
          <a:p>
            <a:pPr lvl="1"/>
            <a:r>
              <a:rPr lang="en-US" dirty="0"/>
              <a:t>“Nudge” (Thaler and </a:t>
            </a:r>
            <a:r>
              <a:rPr lang="en-US" dirty="0" err="1"/>
              <a:t>Sunstein</a:t>
            </a:r>
            <a:r>
              <a:rPr lang="en-US" dirty="0"/>
              <a:t>, 2008)</a:t>
            </a:r>
          </a:p>
          <a:p>
            <a:pPr lvl="1"/>
            <a:r>
              <a:rPr lang="en-US" dirty="0"/>
              <a:t>e.g., the use of </a:t>
            </a:r>
            <a:r>
              <a:rPr lang="en-US" i="1" dirty="0"/>
              <a:t>default options</a:t>
            </a:r>
          </a:p>
          <a:p>
            <a:r>
              <a:rPr lang="en-US" dirty="0"/>
              <a:t>two principles:</a:t>
            </a:r>
          </a:p>
          <a:p>
            <a:pPr lvl="1"/>
            <a:r>
              <a:rPr lang="en-US" dirty="0"/>
              <a:t>don’t restrict the range of options available to people</a:t>
            </a:r>
          </a:p>
          <a:p>
            <a:pPr lvl="1"/>
            <a:r>
              <a:rPr lang="en-US" dirty="0"/>
              <a:t>but construct a sensible </a:t>
            </a:r>
            <a:r>
              <a:rPr lang="en-US" i="1" dirty="0"/>
              <a:t>default</a:t>
            </a:r>
            <a:r>
              <a:rPr lang="en-US" dirty="0"/>
              <a:t> option</a:t>
            </a:r>
          </a:p>
          <a:p>
            <a:pPr lvl="2"/>
            <a:r>
              <a:rPr lang="en-US" dirty="0"/>
              <a:t>because inertia means that people are likely to choose the default option</a:t>
            </a:r>
          </a:p>
          <a:p>
            <a:pPr>
              <a:buNone/>
            </a:pPr>
            <a:endParaRPr lang="en-US" dirty="0"/>
          </a:p>
          <a:p>
            <a:pPr>
              <a:buFont typeface="Symbol" pitchFamily="18" charset="2"/>
              <a:buNone/>
            </a:pPr>
            <a:r>
              <a:rPr lang="en-US" dirty="0"/>
              <a:t>Application: </a:t>
            </a:r>
            <a:r>
              <a:rPr lang="en-US" i="1" dirty="0"/>
              <a:t>Insufficient saving</a:t>
            </a:r>
          </a:p>
          <a:p>
            <a:r>
              <a:rPr lang="en-US" dirty="0"/>
              <a:t>many people want to save a larger fraction of their income, but don’t manage to do so</a:t>
            </a:r>
          </a:p>
          <a:p>
            <a:pPr lvl="1"/>
            <a:r>
              <a:rPr lang="en-US" dirty="0"/>
              <a:t>behavioral hypothesis: </a:t>
            </a:r>
            <a:r>
              <a:rPr lang="en-US" i="1" dirty="0"/>
              <a:t>self-control problems</a:t>
            </a:r>
          </a:p>
          <a:p>
            <a:r>
              <a:rPr lang="en-US" dirty="0"/>
              <a:t>one solution is to switch retirement plans from “opt in” to “opt out”</a:t>
            </a:r>
          </a:p>
          <a:p>
            <a:pPr lvl="1"/>
            <a:r>
              <a:rPr lang="en-US" dirty="0"/>
              <a:t>makes a significant difference to contribution rates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EAB7BA4-F05A-4DE4-838B-F2B7AE57E588}" type="slidenum">
              <a:rPr lang="en-GB"/>
              <a:pPr/>
              <a:t>37</a:t>
            </a:fld>
            <a:endParaRPr lang="en-GB" dirty="0"/>
          </a:p>
        </p:txBody>
      </p:sp>
      <p:sp>
        <p:nvSpPr>
          <p:cNvPr id="140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Summary</a:t>
            </a:r>
          </a:p>
        </p:txBody>
      </p:sp>
      <p:sp>
        <p:nvSpPr>
          <p:cNvPr id="140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there is mounting evidence that </a:t>
            </a:r>
            <a:r>
              <a:rPr lang="en-GB" dirty="0" err="1"/>
              <a:t>behavioral</a:t>
            </a:r>
            <a:r>
              <a:rPr lang="en-GB" dirty="0"/>
              <a:t> finance ideas play a central role in many important financial phenomena</a:t>
            </a:r>
          </a:p>
          <a:p>
            <a:pPr lvl="1"/>
            <a:r>
              <a:rPr lang="en-GB" dirty="0"/>
              <a:t>asset market fluctuations, performance of investment strategies, trading volume, M&amp;A activity, bubbles...</a:t>
            </a:r>
          </a:p>
          <a:p>
            <a:r>
              <a:rPr lang="en-GB" dirty="0"/>
              <a:t>the most important concepts are:</a:t>
            </a:r>
          </a:p>
          <a:p>
            <a:pPr lvl="1"/>
            <a:r>
              <a:rPr lang="en-GB" dirty="0"/>
              <a:t>over-extrapolation, overconfidence, and prospect theory</a:t>
            </a:r>
          </a:p>
          <a:p>
            <a:pPr>
              <a:buNone/>
            </a:pPr>
            <a:endParaRPr lang="en-GB" dirty="0"/>
          </a:p>
          <a:p>
            <a:pPr>
              <a:buNone/>
            </a:pPr>
            <a:r>
              <a:rPr lang="en-GB" dirty="0"/>
              <a:t>Further reading:</a:t>
            </a:r>
          </a:p>
          <a:p>
            <a:r>
              <a:rPr lang="en-GB" dirty="0"/>
              <a:t>“A Survey of Behavioral Finance” (Barberis and Thaler, 2003)</a:t>
            </a:r>
          </a:p>
          <a:p>
            <a:r>
              <a:rPr lang="en-GB" dirty="0"/>
              <a:t>“Psychology-based Models of Asset Prices and Trading Volume” (Barberis, 2018)</a:t>
            </a:r>
          </a:p>
          <a:p>
            <a:r>
              <a:rPr lang="en-GB" dirty="0"/>
              <a:t>“Thinking, Fast and Slow” (Kahneman, 2011)</a:t>
            </a: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A321D037-C8A0-46E1-8EFB-174A1C963D91}" type="slidenum">
              <a:rPr lang="en-GB" smtClean="0"/>
              <a:pPr/>
              <a:t>3</a:t>
            </a:fld>
            <a:endParaRPr lang="en-GB" dirty="0"/>
          </a:p>
        </p:txBody>
      </p:sp>
      <p:sp>
        <p:nvSpPr>
          <p:cNvPr id="819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aside: Non-participation</a:t>
            </a:r>
          </a:p>
        </p:txBody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are other psychological approaches to non-participation</a:t>
            </a:r>
          </a:p>
          <a:p>
            <a:r>
              <a:rPr lang="en-US" dirty="0"/>
              <a:t>one of them is based on </a:t>
            </a:r>
            <a:r>
              <a:rPr lang="en-US" i="1" dirty="0"/>
              <a:t>trust</a:t>
            </a:r>
          </a:p>
          <a:p>
            <a:r>
              <a:rPr lang="en-US" dirty="0"/>
              <a:t>in a survey of 1,943 Dutch households, less trusting households invested less in the stock market</a:t>
            </a:r>
          </a:p>
          <a:p>
            <a:pPr lvl="1"/>
            <a:r>
              <a:rPr lang="en-US" dirty="0"/>
              <a:t>Guiso, Sapienza, Zingales (2008)</a:t>
            </a:r>
          </a:p>
          <a:p>
            <a:r>
              <a:rPr lang="en-US" dirty="0"/>
              <a:t>trust is measured through survey questions:</a:t>
            </a:r>
          </a:p>
          <a:p>
            <a:pPr>
              <a:buFont typeface="Symbol" pitchFamily="18" charset="2"/>
              <a:buNone/>
            </a:pPr>
            <a:r>
              <a:rPr lang="en-US" dirty="0"/>
              <a:t>	“</a:t>
            </a:r>
            <a:r>
              <a:rPr lang="en-US" i="1" dirty="0"/>
              <a:t>Generally speaking, would you say that most people can be trusted or that you have to be careful in dealing with people?</a:t>
            </a:r>
            <a:r>
              <a:rPr lang="en-US" dirty="0"/>
              <a:t>”</a:t>
            </a:r>
          </a:p>
          <a:p>
            <a:pPr>
              <a:buFont typeface="Symbol" pitchFamily="18" charset="2"/>
              <a:buNone/>
            </a:pPr>
            <a:endParaRPr lang="en-US" dirty="0"/>
          </a:p>
          <a:p>
            <a:pPr lvl="1"/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5182DDCC-A016-4CB2-8651-5692BA0E71AA}" type="slidenum">
              <a:rPr lang="en-GB" smtClean="0"/>
              <a:pPr/>
              <a:t>4</a:t>
            </a:fld>
            <a:endParaRPr lang="en-GB" dirty="0"/>
          </a:p>
        </p:txBody>
      </p:sp>
      <p:sp>
        <p:nvSpPr>
          <p:cNvPr id="921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aside: Non-participation</a:t>
            </a:r>
          </a:p>
        </p:txBody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trust also explains </a:t>
            </a:r>
            <a:r>
              <a:rPr lang="en-US" i="1" dirty="0"/>
              <a:t>cross-country</a:t>
            </a:r>
            <a:r>
              <a:rPr lang="en-US" dirty="0"/>
              <a:t> differences in stock market participation rates</a:t>
            </a:r>
          </a:p>
          <a:p>
            <a:pPr>
              <a:buFont typeface="Symbol" pitchFamily="18" charset="2"/>
              <a:buNone/>
            </a:pPr>
            <a:endParaRPr lang="en-US" dirty="0"/>
          </a:p>
        </p:txBody>
      </p:sp>
      <p:pic>
        <p:nvPicPr>
          <p:cNvPr id="9221" name="Picture 4" descr="Pages from zingales_trust"/>
          <p:cNvPicPr>
            <a:picLocks noChangeAspect="1" noChangeArrowheads="1"/>
          </p:cNvPicPr>
          <p:nvPr/>
        </p:nvPicPr>
        <p:blipFill>
          <a:blip r:embed="rId3" cstate="print"/>
          <a:srcRect l="14815" t="8005" r="14815" b="59030"/>
          <a:stretch>
            <a:fillRect/>
          </a:stretch>
        </p:blipFill>
        <p:spPr bwMode="auto">
          <a:xfrm>
            <a:off x="1066800" y="2819400"/>
            <a:ext cx="5181600" cy="312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0064BC12-45F1-5F4B-1ECB-2E62E6C4FBE2}"/>
              </a:ext>
            </a:extLst>
          </p:cNvPr>
          <p:cNvSpPr txBox="1"/>
          <p:nvPr/>
        </p:nvSpPr>
        <p:spPr>
          <a:xfrm>
            <a:off x="3521764" y="5701746"/>
            <a:ext cx="664817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1000" dirty="0">
                <a:latin typeface="Arial" panose="020B0604020202020204" pitchFamily="34" charset="0"/>
                <a:cs typeface="Arial" panose="020B0604020202020204" pitchFamily="34" charset="0"/>
              </a:rPr>
              <a:t>trust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AC967B7-780B-B312-77DF-09151057C25E}"/>
              </a:ext>
            </a:extLst>
          </p:cNvPr>
          <p:cNvSpPr txBox="1"/>
          <p:nvPr/>
        </p:nvSpPr>
        <p:spPr>
          <a:xfrm rot="16200000">
            <a:off x="519845" y="4235479"/>
            <a:ext cx="1904999" cy="1308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850" dirty="0">
                <a:latin typeface="Arial" panose="020B0604020202020204" pitchFamily="34" charset="0"/>
                <a:cs typeface="Arial" panose="020B0604020202020204" pitchFamily="34" charset="0"/>
              </a:rPr>
              <a:t>Stock market participation to 5%</a:t>
            </a:r>
            <a:endParaRPr lang="en-US" sz="8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2D00D6C5-B17E-BD7C-EC4B-1F42A43513BB}"/>
              </a:ext>
            </a:extLst>
          </p:cNvPr>
          <p:cNvGrpSpPr/>
          <p:nvPr/>
        </p:nvGrpSpPr>
        <p:grpSpPr>
          <a:xfrm>
            <a:off x="1882156" y="3177023"/>
            <a:ext cx="4014706" cy="2233262"/>
            <a:chOff x="1882156" y="3177023"/>
            <a:chExt cx="4014706" cy="2233262"/>
          </a:xfrm>
        </p:grpSpPr>
        <p:sp>
          <p:nvSpPr>
            <p:cNvPr id="4" name="Rectangle 46">
              <a:extLst>
                <a:ext uri="{FF2B5EF4-FFF2-40B4-BE49-F238E27FC236}">
                  <a16:creationId xmlns:a16="http://schemas.microsoft.com/office/drawing/2014/main" id="{C0B23B22-DA2C-98C4-C2ED-6405EAC1A7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82156" y="5046134"/>
              <a:ext cx="314189" cy="1154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750" b="0" i="0" u="none" strike="noStrike" cap="none" normalizeH="0" baseline="0" dirty="0">
                  <a:ln>
                    <a:noFill/>
                  </a:ln>
                  <a:effectLst/>
                  <a:latin typeface="Arial" panose="020B0604020202020204" pitchFamily="34" charset="0"/>
                </a:rPr>
                <a:t>Greece</a:t>
              </a:r>
            </a:p>
          </p:txBody>
        </p:sp>
        <p:sp>
          <p:nvSpPr>
            <p:cNvPr id="5" name="Rectangle 46">
              <a:extLst>
                <a:ext uri="{FF2B5EF4-FFF2-40B4-BE49-F238E27FC236}">
                  <a16:creationId xmlns:a16="http://schemas.microsoft.com/office/drawing/2014/main" id="{85AFE7D7-CCB6-53A6-6840-A441880060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5947" y="4025230"/>
              <a:ext cx="298159" cy="1154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750" b="0" i="0" u="none" strike="noStrike" cap="none" normalizeH="0" baseline="0" dirty="0">
                  <a:ln>
                    <a:noFill/>
                  </a:ln>
                  <a:effectLst/>
                  <a:latin typeface="Arial" panose="020B0604020202020204" pitchFamily="34" charset="0"/>
                </a:rPr>
                <a:t>France</a:t>
              </a:r>
              <a:endParaRPr kumimoji="0" lang="en-US" altLang="en-US" sz="75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" name="Rectangle 46">
              <a:extLst>
                <a:ext uri="{FF2B5EF4-FFF2-40B4-BE49-F238E27FC236}">
                  <a16:creationId xmlns:a16="http://schemas.microsoft.com/office/drawing/2014/main" id="{5A4391E0-9E66-5082-8072-57BCD002EC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32607" y="5020375"/>
              <a:ext cx="298159" cy="1154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750" b="0" i="0" u="none" strike="noStrike" cap="none" normalizeH="0" baseline="0" dirty="0">
                  <a:ln>
                    <a:noFill/>
                  </a:ln>
                  <a:effectLst/>
                  <a:latin typeface="Arial" panose="020B0604020202020204" pitchFamily="34" charset="0"/>
                </a:rPr>
                <a:t>Austria</a:t>
              </a:r>
            </a:p>
          </p:txBody>
        </p:sp>
        <p:sp>
          <p:nvSpPr>
            <p:cNvPr id="8" name="Rectangle 46">
              <a:extLst>
                <a:ext uri="{FF2B5EF4-FFF2-40B4-BE49-F238E27FC236}">
                  <a16:creationId xmlns:a16="http://schemas.microsoft.com/office/drawing/2014/main" id="{ED8A867F-8FBE-CBF1-ACD3-A7AE8E4FF6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94578" y="5294869"/>
              <a:ext cx="243656" cy="1154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750" b="0" i="0" u="none" strike="noStrike" cap="none" normalizeH="0" baseline="0" dirty="0">
                  <a:ln>
                    <a:noFill/>
                  </a:ln>
                  <a:effectLst/>
                  <a:latin typeface="Arial" panose="020B0604020202020204" pitchFamily="34" charset="0"/>
                </a:rPr>
                <a:t>Spain</a:t>
              </a:r>
            </a:p>
          </p:txBody>
        </p:sp>
        <p:sp>
          <p:nvSpPr>
            <p:cNvPr id="9" name="Rectangle 46">
              <a:extLst>
                <a:ext uri="{FF2B5EF4-FFF2-40B4-BE49-F238E27FC236}">
                  <a16:creationId xmlns:a16="http://schemas.microsoft.com/office/drawing/2014/main" id="{0690CD2B-DC88-33D7-B1F3-D05285ACE5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8041" y="3532657"/>
              <a:ext cx="187552" cy="1154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750" b="0" i="0" u="none" strike="noStrike" cap="none" normalizeH="0" baseline="0" dirty="0">
                  <a:ln>
                    <a:noFill/>
                  </a:ln>
                  <a:effectLst/>
                  <a:latin typeface="Arial" panose="020B0604020202020204" pitchFamily="34" charset="0"/>
                </a:rPr>
                <a:t>U.K.</a:t>
              </a:r>
            </a:p>
          </p:txBody>
        </p:sp>
        <p:sp>
          <p:nvSpPr>
            <p:cNvPr id="10" name="Rectangle 46">
              <a:extLst>
                <a:ext uri="{FF2B5EF4-FFF2-40B4-BE49-F238E27FC236}">
                  <a16:creationId xmlns:a16="http://schemas.microsoft.com/office/drawing/2014/main" id="{4D8A6A7E-FA59-BAD5-8B53-1BFC4D78BF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63315" y="3238261"/>
              <a:ext cx="187552" cy="1154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750" b="0" i="0" u="none" strike="noStrike" cap="none" normalizeH="0" baseline="0" dirty="0">
                  <a:ln>
                    <a:noFill/>
                  </a:ln>
                  <a:effectLst/>
                  <a:latin typeface="Arial" panose="020B0604020202020204" pitchFamily="34" charset="0"/>
                </a:rPr>
                <a:t>U.S.</a:t>
              </a:r>
            </a:p>
          </p:txBody>
        </p:sp>
        <p:sp>
          <p:nvSpPr>
            <p:cNvPr id="11" name="Rectangle 46">
              <a:extLst>
                <a:ext uri="{FF2B5EF4-FFF2-40B4-BE49-F238E27FC236}">
                  <a16:creationId xmlns:a16="http://schemas.microsoft.com/office/drawing/2014/main" id="{DD4F8A26-4300-D09C-ABBB-0CAA2AC038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52216" y="3177023"/>
              <a:ext cx="344646" cy="1154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750" b="0" i="0" u="none" strike="noStrike" cap="none" normalizeH="0" baseline="0" dirty="0">
                  <a:ln>
                    <a:noFill/>
                  </a:ln>
                  <a:effectLst/>
                  <a:latin typeface="Arial" panose="020B0604020202020204" pitchFamily="34" charset="0"/>
                </a:rPr>
                <a:t>Sweden</a:t>
              </a:r>
            </a:p>
          </p:txBody>
        </p:sp>
        <p:sp>
          <p:nvSpPr>
            <p:cNvPr id="12" name="Rectangle 46">
              <a:extLst>
                <a:ext uri="{FF2B5EF4-FFF2-40B4-BE49-F238E27FC236}">
                  <a16:creationId xmlns:a16="http://schemas.microsoft.com/office/drawing/2014/main" id="{3B6A06A0-0273-CF83-F927-17ED8D4891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30965" y="3781755"/>
              <a:ext cx="387927" cy="1154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750" b="0" i="0" u="none" strike="noStrike" cap="none" normalizeH="0" baseline="0" dirty="0">
                  <a:ln>
                    <a:noFill/>
                  </a:ln>
                  <a:effectLst/>
                  <a:latin typeface="Arial" panose="020B0604020202020204" pitchFamily="34" charset="0"/>
                </a:rPr>
                <a:t>Denmark</a:t>
              </a:r>
            </a:p>
          </p:txBody>
        </p:sp>
        <p:sp>
          <p:nvSpPr>
            <p:cNvPr id="13" name="Rectangle 46">
              <a:extLst>
                <a:ext uri="{FF2B5EF4-FFF2-40B4-BE49-F238E27FC236}">
                  <a16:creationId xmlns:a16="http://schemas.microsoft.com/office/drawing/2014/main" id="{E6AD71D5-9810-664A-BCD4-730FB076C6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64122" y="3879521"/>
              <a:ext cx="609600" cy="1154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750" b="0" i="0" u="none" strike="noStrike" cap="none" normalizeH="0" baseline="0" dirty="0">
                  <a:ln>
                    <a:noFill/>
                  </a:ln>
                  <a:effectLst/>
                  <a:latin typeface="Arial" panose="020B0604020202020204" pitchFamily="34" charset="0"/>
                </a:rPr>
                <a:t>Netherlands</a:t>
              </a:r>
            </a:p>
          </p:txBody>
        </p:sp>
        <p:sp>
          <p:nvSpPr>
            <p:cNvPr id="14" name="Rectangle 46">
              <a:extLst>
                <a:ext uri="{FF2B5EF4-FFF2-40B4-BE49-F238E27FC236}">
                  <a16:creationId xmlns:a16="http://schemas.microsoft.com/office/drawing/2014/main" id="{9AD87398-D7E6-B41A-9402-1A0AF7EE62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87131" y="4203264"/>
              <a:ext cx="434633" cy="1154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750" b="0" i="0" u="none" strike="noStrike" cap="none" normalizeH="0" baseline="0" dirty="0">
                  <a:ln>
                    <a:noFill/>
                  </a:ln>
                  <a:effectLst/>
                  <a:latin typeface="Arial" panose="020B0604020202020204" pitchFamily="34" charset="0"/>
                </a:rPr>
                <a:t>Germany</a:t>
              </a:r>
            </a:p>
          </p:txBody>
        </p:sp>
        <p:sp>
          <p:nvSpPr>
            <p:cNvPr id="15" name="Rectangle 46">
              <a:extLst>
                <a:ext uri="{FF2B5EF4-FFF2-40B4-BE49-F238E27FC236}">
                  <a16:creationId xmlns:a16="http://schemas.microsoft.com/office/drawing/2014/main" id="{87E6656B-7DBA-A31C-350F-0E176A91DA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06572" y="4065777"/>
              <a:ext cx="533400" cy="1154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750" b="0" i="0" u="none" strike="noStrike" cap="none" normalizeH="0" baseline="0" dirty="0">
                  <a:ln>
                    <a:noFill/>
                  </a:ln>
                  <a:effectLst/>
                  <a:latin typeface="Arial" panose="020B0604020202020204" pitchFamily="34" charset="0"/>
                </a:rPr>
                <a:t>Switzerland</a:t>
              </a:r>
              <a:endParaRPr kumimoji="0" lang="en-US" altLang="en-US" sz="75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6" name="Rectangle 46">
              <a:extLst>
                <a:ext uri="{FF2B5EF4-FFF2-40B4-BE49-F238E27FC236}">
                  <a16:creationId xmlns:a16="http://schemas.microsoft.com/office/drawing/2014/main" id="{3A7E02D4-B01A-68E7-27BD-1FF16AADC8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49150" y="4100680"/>
              <a:ext cx="304800" cy="1154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750" b="0" i="0" u="none" strike="noStrike" cap="none" normalizeH="0" baseline="0" dirty="0" err="1">
                  <a:ln>
                    <a:noFill/>
                  </a:ln>
                  <a:effectLst/>
                  <a:latin typeface="Arial" panose="020B0604020202020204" pitchFamily="34" charset="0"/>
                </a:rPr>
                <a:t>Itary</a:t>
              </a:r>
              <a:endParaRPr kumimoji="0" lang="en-US" altLang="en-US" sz="75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A321D037-C8A0-46E1-8EFB-174A1C963D91}" type="slidenum">
              <a:rPr lang="en-GB" smtClean="0"/>
              <a:pPr/>
              <a:t>5</a:t>
            </a:fld>
            <a:endParaRPr lang="en-GB" dirty="0"/>
          </a:p>
        </p:txBody>
      </p:sp>
      <p:sp>
        <p:nvSpPr>
          <p:cNvPr id="819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aside: Non-participation</a:t>
            </a:r>
          </a:p>
        </p:txBody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another psychological approach to non-participation is based on ex</a:t>
            </a:r>
            <a:r>
              <a:rPr lang="en-US" i="1" dirty="0"/>
              <a:t>perience effects</a:t>
            </a:r>
            <a:endParaRPr lang="en-US" dirty="0"/>
          </a:p>
          <a:p>
            <a:r>
              <a:rPr lang="en-US" dirty="0"/>
              <a:t>when making a decision, we should look at </a:t>
            </a:r>
            <a:r>
              <a:rPr lang="en-US" i="1" dirty="0"/>
              <a:t>all</a:t>
            </a:r>
            <a:r>
              <a:rPr lang="en-US" dirty="0"/>
              <a:t> past data and draw the appropriate inferences</a:t>
            </a:r>
          </a:p>
          <a:p>
            <a:r>
              <a:rPr lang="en-US" dirty="0"/>
              <a:t>mounting evidence suggests that people overweight data that they have </a:t>
            </a:r>
            <a:r>
              <a:rPr lang="en-US" i="1" dirty="0"/>
              <a:t>personally</a:t>
            </a:r>
            <a:r>
              <a:rPr lang="en-US" dirty="0"/>
              <a:t> experienced</a:t>
            </a:r>
          </a:p>
          <a:p>
            <a:r>
              <a:rPr lang="en-US" dirty="0"/>
              <a:t>e.g. the stock market return someone has personally experienced during their lifetime affects</a:t>
            </a:r>
          </a:p>
          <a:p>
            <a:pPr lvl="1"/>
            <a:r>
              <a:rPr lang="en-US" dirty="0"/>
              <a:t>the likelihood that they will participate in the stock market</a:t>
            </a:r>
          </a:p>
          <a:p>
            <a:pPr lvl="1"/>
            <a:r>
              <a:rPr lang="en-US" dirty="0"/>
              <a:t>and how much they invest, conditional on participation</a:t>
            </a:r>
          </a:p>
          <a:p>
            <a:pPr lvl="1"/>
            <a:r>
              <a:rPr lang="en-US" dirty="0"/>
              <a:t>Malmendier and Nagel (2011)</a:t>
            </a:r>
          </a:p>
          <a:p>
            <a:pPr>
              <a:buFont typeface="Symbol" pitchFamily="18" charset="2"/>
              <a:buNone/>
            </a:pPr>
            <a:endParaRPr lang="en-US" dirty="0"/>
          </a:p>
          <a:p>
            <a:pPr lvl="1"/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5DE7928E-4C81-4C68-928A-2760148DC8F4}" type="slidenum">
              <a:rPr lang="en-GB" smtClean="0"/>
              <a:pPr/>
              <a:t>6</a:t>
            </a:fld>
            <a:endParaRPr lang="en-GB" dirty="0"/>
          </a:p>
        </p:txBody>
      </p:sp>
      <p:sp>
        <p:nvSpPr>
          <p:cNvPr id="450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Prospect theory</a:t>
            </a:r>
          </a:p>
        </p:txBody>
      </p:sp>
      <p:sp>
        <p:nvSpPr>
          <p:cNvPr id="4506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“probability weighting” component of prospect theory also makes interesting predictions</a:t>
            </a:r>
          </a:p>
          <a:p>
            <a:pPr lvl="1"/>
            <a:r>
              <a:rPr lang="en-US" dirty="0"/>
              <a:t>positively-skewed, i.e., “lottery-like” assets will be overpriced and earn a low average return</a:t>
            </a:r>
          </a:p>
          <a:p>
            <a:pPr lvl="1"/>
            <a:r>
              <a:rPr lang="en-US" dirty="0"/>
              <a:t>negatively-skewed assets will be underpriced and earn a high average return</a:t>
            </a:r>
          </a:p>
          <a:p>
            <a:pPr lvl="1"/>
            <a:r>
              <a:rPr lang="en-US" dirty="0"/>
              <a:t>Barberis and Huang (2008)</a:t>
            </a:r>
          </a:p>
          <a:p>
            <a:r>
              <a:rPr lang="en-US" dirty="0"/>
              <a:t>these ideas have many applications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endParaRPr lang="en-US" dirty="0"/>
          </a:p>
          <a:p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Prospect theory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676400"/>
            <a:ext cx="5545137" cy="6299200"/>
          </a:xfrm>
        </p:spPr>
        <p:txBody>
          <a:bodyPr/>
          <a:lstStyle/>
          <a:p>
            <a:pPr marL="0" indent="0">
              <a:buNone/>
            </a:pPr>
            <a:r>
              <a:rPr lang="en-US" i="1" dirty="0"/>
              <a:t>Positive skewness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r>
              <a:rPr lang="en-US" i="1" dirty="0"/>
              <a:t>Negative skewness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444840E-414E-4BB7-B7ED-2BA163B97C5C}" type="slidenum">
              <a:rPr lang="en-GB" smtClean="0"/>
              <a:pPr/>
              <a:t>7</a:t>
            </a:fld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2140149"/>
            <a:ext cx="5819775" cy="25911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437" y="5938044"/>
            <a:ext cx="5819775" cy="2624138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 bwMode="auto">
          <a:xfrm>
            <a:off x="4419600" y="3968154"/>
            <a:ext cx="914400" cy="914400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Frutiger 55 Roman" pitchFamily="34" charset="0"/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2540794" y="7766113"/>
            <a:ext cx="990600" cy="990600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Frutiger 55 Roman" pitchFamily="34" charset="0"/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7F14CA26-A982-C74C-7E34-667AF93C6134}"/>
              </a:ext>
            </a:extLst>
          </p:cNvPr>
          <p:cNvGrpSpPr/>
          <p:nvPr/>
        </p:nvGrpSpPr>
        <p:grpSpPr>
          <a:xfrm>
            <a:off x="1213990" y="2987430"/>
            <a:ext cx="3053210" cy="1745386"/>
            <a:chOff x="1213990" y="2987430"/>
            <a:chExt cx="3053210" cy="1745386"/>
          </a:xfrm>
        </p:grpSpPr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0EB0263C-7488-CD14-8729-2C1A8469902A}"/>
                </a:ext>
              </a:extLst>
            </p:cNvPr>
            <p:cNvSpPr txBox="1"/>
            <p:nvPr/>
          </p:nvSpPr>
          <p:spPr>
            <a:xfrm>
              <a:off x="3602383" y="4578928"/>
              <a:ext cx="664817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sz="1000" dirty="0">
                  <a:latin typeface="Arial" panose="020B0604020202020204" pitchFamily="34" charset="0"/>
                  <a:cs typeface="Arial" panose="020B0604020202020204" pitchFamily="34" charset="0"/>
                </a:rPr>
                <a:t>return</a:t>
              </a:r>
              <a:endParaRPr lang="en-US" sz="1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A24D4EA5-E06D-737F-C914-3869B0ABE30E}"/>
                </a:ext>
              </a:extLst>
            </p:cNvPr>
            <p:cNvSpPr txBox="1"/>
            <p:nvPr/>
          </p:nvSpPr>
          <p:spPr>
            <a:xfrm rot="16200000">
              <a:off x="911844" y="3289576"/>
              <a:ext cx="762000" cy="15770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sz="1000" dirty="0">
                  <a:latin typeface="Arial" panose="020B0604020202020204" pitchFamily="34" charset="0"/>
                  <a:cs typeface="Arial" panose="020B0604020202020204" pitchFamily="34" charset="0"/>
                </a:rPr>
                <a:t>probability</a:t>
              </a:r>
              <a:endParaRPr lang="en-US" sz="1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7F7B0C41-983B-ADE8-957C-E664CC4B78AB}"/>
              </a:ext>
            </a:extLst>
          </p:cNvPr>
          <p:cNvGrpSpPr/>
          <p:nvPr/>
        </p:nvGrpSpPr>
        <p:grpSpPr>
          <a:xfrm>
            <a:off x="1137692" y="6816796"/>
            <a:ext cx="3058518" cy="1745386"/>
            <a:chOff x="1208682" y="2987430"/>
            <a:chExt cx="3058518" cy="1745386"/>
          </a:xfrm>
        </p:grpSpPr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008920DC-287B-69FB-B57F-8BD8E5BFC93A}"/>
                </a:ext>
              </a:extLst>
            </p:cNvPr>
            <p:cNvSpPr txBox="1"/>
            <p:nvPr/>
          </p:nvSpPr>
          <p:spPr>
            <a:xfrm>
              <a:off x="3602383" y="4578928"/>
              <a:ext cx="664817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sz="1000" dirty="0">
                  <a:latin typeface="Arial" panose="020B0604020202020204" pitchFamily="34" charset="0"/>
                  <a:cs typeface="Arial" panose="020B0604020202020204" pitchFamily="34" charset="0"/>
                </a:rPr>
                <a:t>return</a:t>
              </a:r>
              <a:endParaRPr lang="en-US" sz="1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AD7FA4A2-8212-009A-D150-40007C5FBDEE}"/>
                </a:ext>
              </a:extLst>
            </p:cNvPr>
            <p:cNvSpPr txBox="1"/>
            <p:nvPr/>
          </p:nvSpPr>
          <p:spPr>
            <a:xfrm rot="16200000">
              <a:off x="906536" y="3289576"/>
              <a:ext cx="762000" cy="15770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sz="1000" dirty="0">
                  <a:latin typeface="Arial" panose="020B0604020202020204" pitchFamily="34" charset="0"/>
                  <a:cs typeface="Arial" panose="020B0604020202020204" pitchFamily="34" charset="0"/>
                </a:rPr>
                <a:t>probability</a:t>
              </a:r>
              <a:endParaRPr lang="en-US" sz="1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439881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5DE7928E-4C81-4C68-928A-2760148DC8F4}" type="slidenum">
              <a:rPr lang="en-GB" smtClean="0"/>
              <a:pPr/>
              <a:t>8</a:t>
            </a:fld>
            <a:endParaRPr lang="en-GB" dirty="0"/>
          </a:p>
        </p:txBody>
      </p:sp>
      <p:sp>
        <p:nvSpPr>
          <p:cNvPr id="450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Prospect theory</a:t>
            </a:r>
          </a:p>
        </p:txBody>
      </p:sp>
      <p:sp>
        <p:nvSpPr>
          <p:cNvPr id="4506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i="1" dirty="0"/>
              <a:t>Applications</a:t>
            </a:r>
          </a:p>
          <a:p>
            <a:r>
              <a:rPr lang="en-US" dirty="0"/>
              <a:t>the average return on IPO stocks in the 5 years after issue is surprisingly low</a:t>
            </a:r>
          </a:p>
          <a:p>
            <a:pPr lvl="1"/>
            <a:r>
              <a:rPr lang="en-US" dirty="0"/>
              <a:t>but note that the 5 year post-issue return distribution is also highly positively skewed</a:t>
            </a:r>
          </a:p>
          <a:p>
            <a:pPr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5" name="Picture 4" descr="cit_ritter"/>
          <p:cNvPicPr>
            <a:picLocks noChangeAspect="1" noChangeArrowheads="1"/>
          </p:cNvPicPr>
          <p:nvPr/>
        </p:nvPicPr>
        <p:blipFill>
          <a:blip r:embed="rId2" cstate="print"/>
          <a:srcRect l="7214" t="11446" r="14430" b="59132"/>
          <a:stretch>
            <a:fillRect/>
          </a:stretch>
        </p:blipFill>
        <p:spPr bwMode="auto">
          <a:xfrm>
            <a:off x="1247608" y="3733800"/>
            <a:ext cx="4965700" cy="2820988"/>
          </a:xfrm>
          <a:prstGeom prst="rect">
            <a:avLst/>
          </a:prstGeom>
          <a:noFill/>
        </p:spPr>
      </p:pic>
      <p:grpSp>
        <p:nvGrpSpPr>
          <p:cNvPr id="11" name="组合 10">
            <a:extLst>
              <a:ext uri="{FF2B5EF4-FFF2-40B4-BE49-F238E27FC236}">
                <a16:creationId xmlns:a16="http://schemas.microsoft.com/office/drawing/2014/main" id="{1E2432E1-956B-2EA6-51A9-D03DF6FEDCAA}"/>
              </a:ext>
            </a:extLst>
          </p:cNvPr>
          <p:cNvGrpSpPr/>
          <p:nvPr/>
        </p:nvGrpSpPr>
        <p:grpSpPr>
          <a:xfrm>
            <a:off x="1700500" y="3856890"/>
            <a:ext cx="4408823" cy="2509520"/>
            <a:chOff x="1700500" y="3856890"/>
            <a:chExt cx="4408823" cy="2509520"/>
          </a:xfrm>
        </p:grpSpPr>
        <p:sp>
          <p:nvSpPr>
            <p:cNvPr id="2" name="文本框 1">
              <a:extLst>
                <a:ext uri="{FF2B5EF4-FFF2-40B4-BE49-F238E27FC236}">
                  <a16:creationId xmlns:a16="http://schemas.microsoft.com/office/drawing/2014/main" id="{2B490260-5C2D-34A5-F185-EDC440F16058}"/>
                </a:ext>
              </a:extLst>
            </p:cNvPr>
            <p:cNvSpPr txBox="1"/>
            <p:nvPr/>
          </p:nvSpPr>
          <p:spPr>
            <a:xfrm>
              <a:off x="1700500" y="3856890"/>
              <a:ext cx="1752600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zh-CN" sz="1050" dirty="0">
                  <a:latin typeface="Arial" panose="020B0604020202020204" pitchFamily="34" charset="0"/>
                  <a:cs typeface="Arial" panose="020B0604020202020204" pitchFamily="34" charset="0"/>
                </a:rPr>
                <a:t>Annual percentage return</a:t>
              </a:r>
              <a:endParaRPr lang="en-US" sz="105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9E741B25-5114-3431-6F1C-917B8A0A905F}"/>
                </a:ext>
              </a:extLst>
            </p:cNvPr>
            <p:cNvSpPr txBox="1"/>
            <p:nvPr/>
          </p:nvSpPr>
          <p:spPr>
            <a:xfrm>
              <a:off x="1863320" y="6043245"/>
              <a:ext cx="352341" cy="3231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spcBef>
                  <a:spcPts val="0"/>
                </a:spcBef>
              </a:pPr>
              <a:r>
                <a:rPr lang="en-US" altLang="zh-CN" sz="1050" dirty="0">
                  <a:latin typeface="Arial" panose="020B0604020202020204" pitchFamily="34" charset="0"/>
                  <a:cs typeface="Arial" panose="020B0604020202020204" pitchFamily="34" charset="0"/>
                </a:rPr>
                <a:t>First Year</a:t>
              </a:r>
              <a:endParaRPr lang="en-US" sz="105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86241A08-ACAF-508E-D035-A6463B82DC81}"/>
                </a:ext>
              </a:extLst>
            </p:cNvPr>
            <p:cNvSpPr txBox="1"/>
            <p:nvPr/>
          </p:nvSpPr>
          <p:spPr>
            <a:xfrm>
              <a:off x="2404535" y="6043245"/>
              <a:ext cx="628733" cy="3231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spcBef>
                  <a:spcPts val="0"/>
                </a:spcBef>
              </a:pPr>
              <a:r>
                <a:rPr lang="en-US" altLang="zh-CN" sz="1050" dirty="0">
                  <a:latin typeface="Arial" panose="020B0604020202020204" pitchFamily="34" charset="0"/>
                  <a:cs typeface="Arial" panose="020B0604020202020204" pitchFamily="34" charset="0"/>
                </a:rPr>
                <a:t>Second Year</a:t>
              </a:r>
              <a:endParaRPr lang="en-US" sz="105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DEB28ECD-8CBA-C1BE-6CF2-24705E86146C}"/>
                </a:ext>
              </a:extLst>
            </p:cNvPr>
            <p:cNvSpPr txBox="1"/>
            <p:nvPr/>
          </p:nvSpPr>
          <p:spPr>
            <a:xfrm>
              <a:off x="3178905" y="6043245"/>
              <a:ext cx="444869" cy="3231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spcBef>
                  <a:spcPts val="0"/>
                </a:spcBef>
              </a:pPr>
              <a:r>
                <a:rPr lang="en-US" altLang="zh-CN" sz="1050" dirty="0">
                  <a:latin typeface="Arial" panose="020B0604020202020204" pitchFamily="34" charset="0"/>
                  <a:cs typeface="Arial" panose="020B0604020202020204" pitchFamily="34" charset="0"/>
                </a:rPr>
                <a:t>Third Year</a:t>
              </a:r>
              <a:endParaRPr lang="en-US" sz="105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62D98E26-4DDC-19FA-4A20-62DAA621AABE}"/>
                </a:ext>
              </a:extLst>
            </p:cNvPr>
            <p:cNvSpPr txBox="1"/>
            <p:nvPr/>
          </p:nvSpPr>
          <p:spPr>
            <a:xfrm>
              <a:off x="3860150" y="6038035"/>
              <a:ext cx="444869" cy="3231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spcBef>
                  <a:spcPts val="0"/>
                </a:spcBef>
              </a:pPr>
              <a:r>
                <a:rPr lang="en-US" altLang="zh-CN" sz="1050" dirty="0">
                  <a:latin typeface="Arial" panose="020B0604020202020204" pitchFamily="34" charset="0"/>
                  <a:cs typeface="Arial" panose="020B0604020202020204" pitchFamily="34" charset="0"/>
                </a:rPr>
                <a:t>Fourth Year</a:t>
              </a:r>
              <a:endParaRPr lang="en-US" sz="105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1BB69CDF-C1F3-5626-1854-8DD844225ABE}"/>
                </a:ext>
              </a:extLst>
            </p:cNvPr>
            <p:cNvSpPr txBox="1"/>
            <p:nvPr/>
          </p:nvSpPr>
          <p:spPr>
            <a:xfrm>
              <a:off x="4546605" y="6030220"/>
              <a:ext cx="444869" cy="3231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spcBef>
                  <a:spcPts val="0"/>
                </a:spcBef>
              </a:pPr>
              <a:r>
                <a:rPr lang="en-US" altLang="zh-CN" sz="1050" dirty="0">
                  <a:latin typeface="Arial" panose="020B0604020202020204" pitchFamily="34" charset="0"/>
                  <a:cs typeface="Arial" panose="020B0604020202020204" pitchFamily="34" charset="0"/>
                </a:rPr>
                <a:t>Fifth Year</a:t>
              </a:r>
              <a:endParaRPr lang="en-US" sz="105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9349D5DE-86F1-27C9-FF3D-FFCBD51E2A71}"/>
                </a:ext>
              </a:extLst>
            </p:cNvPr>
            <p:cNvSpPr txBox="1"/>
            <p:nvPr/>
          </p:nvSpPr>
          <p:spPr>
            <a:xfrm>
              <a:off x="5268263" y="5882314"/>
              <a:ext cx="348032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Bef>
                  <a:spcPts val="0"/>
                </a:spcBef>
              </a:pPr>
              <a:r>
                <a:rPr lang="en-US" altLang="zh-CN" sz="1050" dirty="0">
                  <a:latin typeface="Arial" panose="020B0604020202020204" pitchFamily="34" charset="0"/>
                  <a:cs typeface="Arial" panose="020B0604020202020204" pitchFamily="34" charset="0"/>
                </a:rPr>
                <a:t>IPOs</a:t>
              </a:r>
              <a:endParaRPr lang="en-US" sz="105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7ED4ABC4-7A45-F06D-D1DA-39A95ED096F4}"/>
                </a:ext>
              </a:extLst>
            </p:cNvPr>
            <p:cNvSpPr txBox="1"/>
            <p:nvPr/>
          </p:nvSpPr>
          <p:spPr>
            <a:xfrm>
              <a:off x="5347323" y="5736361"/>
              <a:ext cx="762000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Bef>
                  <a:spcPts val="0"/>
                </a:spcBef>
              </a:pPr>
              <a:r>
                <a:rPr lang="en-US" altLang="zh-CN" sz="1050" dirty="0">
                  <a:latin typeface="Arial" panose="020B0604020202020204" pitchFamily="34" charset="0"/>
                  <a:cs typeface="Arial" panose="020B0604020202020204" pitchFamily="34" charset="0"/>
                </a:rPr>
                <a:t>Non-issuers</a:t>
              </a:r>
              <a:endParaRPr lang="en-US" sz="105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06821257"/>
      </p:ext>
    </p:extLst>
  </p:cSld>
  <p:clrMapOvr>
    <a:masterClrMapping/>
  </p:clrMapOvr>
</p:sld>
</file>

<file path=ppt/theme/theme1.xml><?xml version="1.0" encoding="utf-8"?>
<a:theme xmlns:a="http://schemas.openxmlformats.org/drawingml/2006/main" name="PresShow">
  <a:themeElements>
    <a:clrScheme name="">
      <a:dk1>
        <a:srgbClr val="000000"/>
      </a:dk1>
      <a:lt1>
        <a:srgbClr val="FFFFFF"/>
      </a:lt1>
      <a:dk2>
        <a:srgbClr val="FAA100"/>
      </a:dk2>
      <a:lt2>
        <a:srgbClr val="3783FF"/>
      </a:lt2>
      <a:accent1>
        <a:srgbClr val="969696"/>
      </a:accent1>
      <a:accent2>
        <a:srgbClr val="FFFFFF"/>
      </a:accent2>
      <a:accent3>
        <a:srgbClr val="FFFFFF"/>
      </a:accent3>
      <a:accent4>
        <a:srgbClr val="000000"/>
      </a:accent4>
      <a:accent5>
        <a:srgbClr val="C9C9C9"/>
      </a:accent5>
      <a:accent6>
        <a:srgbClr val="E7E7E7"/>
      </a:accent6>
      <a:hlink>
        <a:srgbClr val="007E35"/>
      </a:hlink>
      <a:folHlink>
        <a:srgbClr val="000000"/>
      </a:folHlink>
    </a:clrScheme>
    <a:fontScheme name="PresShow">
      <a:majorFont>
        <a:latin typeface="UBSHeadline"/>
        <a:ea typeface=""/>
        <a:cs typeface=""/>
      </a:majorFont>
      <a:minorFont>
        <a:latin typeface="Frutiger 55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28575" cap="flat" cmpd="sng" algn="ctr">
          <a:solidFill>
            <a:srgbClr val="969696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Frutiger 55 Roman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28575" cap="flat" cmpd="sng" algn="ctr">
          <a:solidFill>
            <a:srgbClr val="969696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Frutiger 55 Roman" pitchFamily="34" charset="0"/>
          </a:defRPr>
        </a:defPPr>
      </a:lstStyle>
    </a:lnDef>
  </a:objectDefaults>
  <a:extraClrSchemeLst>
    <a:extraClrScheme>
      <a:clrScheme name="PresShow 1">
        <a:dk1>
          <a:srgbClr val="000000"/>
        </a:dk1>
        <a:lt1>
          <a:srgbClr val="FFFFFF"/>
        </a:lt1>
        <a:dk2>
          <a:srgbClr val="3783FF"/>
        </a:dk2>
        <a:lt2>
          <a:srgbClr val="295595"/>
        </a:lt2>
        <a:accent1>
          <a:srgbClr val="295595"/>
        </a:accent1>
        <a:accent2>
          <a:srgbClr val="FFFFFF"/>
        </a:accent2>
        <a:accent3>
          <a:srgbClr val="FFFFFF"/>
        </a:accent3>
        <a:accent4>
          <a:srgbClr val="000000"/>
        </a:accent4>
        <a:accent5>
          <a:srgbClr val="ACB4C8"/>
        </a:accent5>
        <a:accent6>
          <a:srgbClr val="E7E7E7"/>
        </a:accent6>
        <a:hlink>
          <a:srgbClr val="000000"/>
        </a:hlink>
        <a:folHlink>
          <a:srgbClr val="DDF2F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3783FF"/>
      </a:dk2>
      <a:lt2>
        <a:srgbClr val="295595"/>
      </a:lt2>
      <a:accent1>
        <a:srgbClr val="295595"/>
      </a:accent1>
      <a:accent2>
        <a:srgbClr val="FFFFFF"/>
      </a:accent2>
      <a:accent3>
        <a:srgbClr val="FFFFFF"/>
      </a:accent3>
      <a:accent4>
        <a:srgbClr val="000000"/>
      </a:accent4>
      <a:accent5>
        <a:srgbClr val="ACB4C8"/>
      </a:accent5>
      <a:accent6>
        <a:srgbClr val="E7E7E7"/>
      </a:accent6>
      <a:hlink>
        <a:srgbClr val="000000"/>
      </a:hlink>
      <a:folHlink>
        <a:srgbClr val="DDF2FA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b77a26ff-56a7-47b7-ba72-6a48e6d76c9a">
      <Terms xmlns="http://schemas.microsoft.com/office/infopath/2007/PartnerControls"/>
    </lcf76f155ced4ddcb4097134ff3c332f>
    <TaxCatchAll xmlns="5348f4f6-fef2-4225-a7b4-5911dc76991f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5434741E7BD2D45B6F741F2F674B77C" ma:contentTypeVersion="16" ma:contentTypeDescription="Create a new document." ma:contentTypeScope="" ma:versionID="157c9ed016fe929437ee29858f017fcf">
  <xsd:schema xmlns:xsd="http://www.w3.org/2001/XMLSchema" xmlns:xs="http://www.w3.org/2001/XMLSchema" xmlns:p="http://schemas.microsoft.com/office/2006/metadata/properties" xmlns:ns2="b77a26ff-56a7-47b7-ba72-6a48e6d76c9a" xmlns:ns3="5348f4f6-fef2-4225-a7b4-5911dc76991f" targetNamespace="http://schemas.microsoft.com/office/2006/metadata/properties" ma:root="true" ma:fieldsID="4877b56489ea95ccd7014f681f29b042" ns2:_="" ns3:_="">
    <xsd:import namespace="b77a26ff-56a7-47b7-ba72-6a48e6d76c9a"/>
    <xsd:import namespace="5348f4f6-fef2-4225-a7b4-5911dc76991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  <xsd:element ref="ns2:MediaServiceLocation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77a26ff-56a7-47b7-ba72-6a48e6d76c9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cd9ce95e-1345-4484-817e-41007f75531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348f4f6-fef2-4225-a7b4-5911dc76991f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63c855ff-b064-4996-82d2-0747a6f0067d}" ma:internalName="TaxCatchAll" ma:showField="CatchAllData" ma:web="5348f4f6-fef2-4225-a7b4-5911dc76991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05CF2E7-4B43-4A4A-AF96-8D33ECE5FBD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BD04581-3188-4FFB-9205-36DB8939838C}">
  <ds:schemaRefs>
    <ds:schemaRef ds:uri="http://schemas.microsoft.com/office/2006/metadata/properties"/>
    <ds:schemaRef ds:uri="http://schemas.microsoft.com/office/infopath/2007/PartnerControls"/>
    <ds:schemaRef ds:uri="b77a26ff-56a7-47b7-ba72-6a48e6d76c9a"/>
    <ds:schemaRef ds:uri="5348f4f6-fef2-4225-a7b4-5911dc76991f"/>
  </ds:schemaRefs>
</ds:datastoreItem>
</file>

<file path=customXml/itemProps3.xml><?xml version="1.0" encoding="utf-8"?>
<ds:datastoreItem xmlns:ds="http://schemas.openxmlformats.org/officeDocument/2006/customXml" ds:itemID="{5AB6F931-338A-4C30-8878-057FC891FD1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77a26ff-56a7-47b7-ba72-6a48e6d76c9a"/>
    <ds:schemaRef ds:uri="5348f4f6-fef2-4225-a7b4-5911dc76991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C:\MSOffice\Powerpnt\PresShow.pot</Template>
  <TotalTime>8135</TotalTime>
  <Words>2511</Words>
  <Application>Microsoft Office PowerPoint</Application>
  <PresentationFormat>全屏显示(4:3)</PresentationFormat>
  <Paragraphs>475</Paragraphs>
  <Slides>38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38</vt:i4>
      </vt:variant>
    </vt:vector>
  </HeadingPairs>
  <TitlesOfParts>
    <vt:vector size="48" baseType="lpstr">
      <vt:lpstr>Frutiger 55 Roman</vt:lpstr>
      <vt:lpstr>UBSHeadline</vt:lpstr>
      <vt:lpstr>UBSWarburgLogo</vt:lpstr>
      <vt:lpstr>Arial</vt:lpstr>
      <vt:lpstr>Frutiger 45 Light</vt:lpstr>
      <vt:lpstr>Impact</vt:lpstr>
      <vt:lpstr>Symbol</vt:lpstr>
      <vt:lpstr>Times New Roman</vt:lpstr>
      <vt:lpstr>Wingdings</vt:lpstr>
      <vt:lpstr>PresShow</vt:lpstr>
      <vt:lpstr>Behavioral Finance Part B</vt:lpstr>
      <vt:lpstr>Psychology and finance</vt:lpstr>
      <vt:lpstr>Prospect theory</vt:lpstr>
      <vt:lpstr>An aside: Non-participation</vt:lpstr>
      <vt:lpstr>An aside: Non-participation</vt:lpstr>
      <vt:lpstr>An aside: Non-participation</vt:lpstr>
      <vt:lpstr>Prospect theory</vt:lpstr>
      <vt:lpstr>Prospect theory</vt:lpstr>
      <vt:lpstr>Prospect theory</vt:lpstr>
      <vt:lpstr>Prospect theory</vt:lpstr>
      <vt:lpstr>Ambiguity aversion</vt:lpstr>
      <vt:lpstr>Belief in a law of small numbers</vt:lpstr>
      <vt:lpstr>Over-extrapolation</vt:lpstr>
      <vt:lpstr>Over-extrapolation</vt:lpstr>
      <vt:lpstr>Over-extrapolation</vt:lpstr>
      <vt:lpstr>Over-extrapolation</vt:lpstr>
      <vt:lpstr>Over-extrapolation</vt:lpstr>
      <vt:lpstr>Over-extrapolation</vt:lpstr>
      <vt:lpstr>Conservatism, Belief perseverance</vt:lpstr>
      <vt:lpstr>Conservatism, Belief perseverance</vt:lpstr>
      <vt:lpstr>Overconfidence</vt:lpstr>
      <vt:lpstr>Overconfidence</vt:lpstr>
      <vt:lpstr>Overconfidence</vt:lpstr>
      <vt:lpstr>Overconfidence</vt:lpstr>
      <vt:lpstr>Overconfidence</vt:lpstr>
      <vt:lpstr>Overconfidence</vt:lpstr>
      <vt:lpstr>Overconfidence</vt:lpstr>
      <vt:lpstr>Feelings</vt:lpstr>
      <vt:lpstr>Feelings</vt:lpstr>
      <vt:lpstr>An aside: Under-diversification</vt:lpstr>
      <vt:lpstr>An aside: Under-diversification</vt:lpstr>
      <vt:lpstr>Criticisms of behavioral finance</vt:lpstr>
      <vt:lpstr>Criticisms of behavioral finance</vt:lpstr>
      <vt:lpstr>Limits to arbitrage</vt:lpstr>
      <vt:lpstr>Limits to arbitrage</vt:lpstr>
      <vt:lpstr>Prescriptive behavioral finance</vt:lpstr>
      <vt:lpstr>Prescriptive behavioral finance</vt:lpstr>
      <vt:lpstr>Summary</vt:lpstr>
    </vt:vector>
  </TitlesOfParts>
  <Company>GDIP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PresShow template</dc:title>
  <dc:creator>Stephen Bird</dc:creator>
  <dc:description>v1.40</dc:description>
  <cp:lastModifiedBy>DTP.Work</cp:lastModifiedBy>
  <cp:revision>573</cp:revision>
  <cp:lastPrinted>2000-01-19T15:13:16Z</cp:lastPrinted>
  <dcterms:created xsi:type="dcterms:W3CDTF">1999-02-12T09:19:23Z</dcterms:created>
  <dcterms:modified xsi:type="dcterms:W3CDTF">2023-01-30T16:50:29Z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0x010100E5434741E7BD2D45B6F741F2F674B77C</vt:lpwstr>
  </property>
</Properties>
</file>